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1" r:id="rId3"/>
    <p:sldId id="257" r:id="rId4"/>
    <p:sldId id="258" r:id="rId5"/>
    <p:sldId id="289" r:id="rId6"/>
    <p:sldId id="265" r:id="rId7"/>
    <p:sldId id="264" r:id="rId8"/>
    <p:sldId id="288" r:id="rId9"/>
    <p:sldId id="273" r:id="rId10"/>
    <p:sldId id="274" r:id="rId11"/>
    <p:sldId id="275" r:id="rId12"/>
    <p:sldId id="276" r:id="rId13"/>
    <p:sldId id="277" r:id="rId14"/>
    <p:sldId id="267" r:id="rId15"/>
    <p:sldId id="290" r:id="rId16"/>
    <p:sldId id="287" r:id="rId17"/>
    <p:sldId id="262" r:id="rId18"/>
    <p:sldId id="263" r:id="rId19"/>
    <p:sldId id="261" r:id="rId20"/>
    <p:sldId id="278" r:id="rId21"/>
    <p:sldId id="280" r:id="rId22"/>
    <p:sldId id="269" r:id="rId23"/>
    <p:sldId id="268" r:id="rId24"/>
    <p:sldId id="270" r:id="rId25"/>
    <p:sldId id="271" r:id="rId26"/>
    <p:sldId id="282" r:id="rId27"/>
    <p:sldId id="284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alappstore.com/app/daisy-the-dinosaur" TargetMode="External"/><Relationship Id="rId7" Type="http://schemas.openxmlformats.org/officeDocument/2006/relationships/hyperlink" Target="http://www.geekkids.me/" TargetMode="External"/><Relationship Id="rId2" Type="http://schemas.openxmlformats.org/officeDocument/2006/relationships/hyperlink" Target="http://thefoo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rtners.disney.com/hour-of-code" TargetMode="External"/><Relationship Id="rId5" Type="http://schemas.openxmlformats.org/officeDocument/2006/relationships/hyperlink" Target="http://appinventor.mit.edu/explore/" TargetMode="External"/><Relationship Id="rId4" Type="http://schemas.openxmlformats.org/officeDocument/2006/relationships/hyperlink" Target="https://www.playcodemonkey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pturosl.edupage.org/text/?text=teachers/-24&amp;subpage=1" TargetMode="External"/><Relationship Id="rId2" Type="http://schemas.openxmlformats.org/officeDocument/2006/relationships/hyperlink" Target="https://spturosl.edupage.org/news/#15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turosl.edupage.org/text/?text=teachers/-24&amp;subpage=2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spturosl.edupage.org/news/#155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23120" y="1700808"/>
            <a:ext cx="7920880" cy="144415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Innowacja pedagogiczna: „Poznajemy, rozumiemy, programujemy”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4581128"/>
            <a:ext cx="7704856" cy="1512168"/>
          </a:xfrm>
        </p:spPr>
        <p:txBody>
          <a:bodyPr>
            <a:normAutofit/>
          </a:bodyPr>
          <a:lstStyle/>
          <a:p>
            <a:r>
              <a:rPr lang="pl-PL" sz="2400" dirty="0"/>
              <a:t>Pilotażowe wdrożenie </a:t>
            </a:r>
            <a:r>
              <a:rPr lang="pl-PL" sz="2400" dirty="0" smtClean="0"/>
              <a:t>programowania w </a:t>
            </a:r>
            <a:r>
              <a:rPr lang="pl-PL" sz="2400" dirty="0"/>
              <a:t>edukacji formalnej w oparciu </a:t>
            </a:r>
            <a:r>
              <a:rPr lang="pl-PL" sz="2400" dirty="0" smtClean="0"/>
              <a:t>o </a:t>
            </a:r>
            <a:r>
              <a:rPr lang="pl-PL" sz="2400" dirty="0"/>
              <a:t>innowacje pedagogiczne w </a:t>
            </a:r>
            <a:r>
              <a:rPr lang="pl-PL" sz="2400" dirty="0" smtClean="0"/>
              <a:t>szkołach</a:t>
            </a:r>
            <a:endParaRPr lang="pl-PL" sz="2400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 descr="https://spturosl.edupage.org/files/logo_2.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265229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3212975"/>
            <a:ext cx="4536505" cy="2838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08720"/>
            <a:ext cx="448784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6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5063211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3501008"/>
            <a:ext cx="5063211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3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5154526" cy="3225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45024"/>
            <a:ext cx="4924380" cy="3081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3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5178284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25" y="3042012"/>
            <a:ext cx="5336423" cy="3339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4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7030A0"/>
                </a:solidFill>
              </a:rPr>
              <a:t>Systematyczna praca z uczniami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 algn="just">
              <a:buNone/>
            </a:pPr>
            <a:r>
              <a:rPr lang="pl-PL" dirty="0" smtClean="0"/>
              <a:t>	Zgodnie z przyjętymi założeniami innowacja pedagogiczna </a:t>
            </a:r>
            <a:r>
              <a:rPr lang="pl-PL" dirty="0"/>
              <a:t>„Poznajemy, rozumiemy, programujemy</a:t>
            </a:r>
            <a:r>
              <a:rPr lang="pl-PL" dirty="0" smtClean="0"/>
              <a:t>” realizowana była w trakcie zajęć dodatkowych prowadzonych z uczniami klas czwartych (12 uczestników zajęć) w wymiarze jednej godziny tygodniowo. W bieżącym roku szkolnym zrealizowano 32 godziny zajęć. Tematyka zajęć odpowiadała zainteresowaniom uczniów. Dzieci poznawały różnorodne programy, aplikacje komputerowe z zakresu programowania (m. in. wymienione w opracowanym </a:t>
            </a:r>
            <a:r>
              <a:rPr lang="pl-PL" dirty="0"/>
              <a:t>zestawieniu </a:t>
            </a:r>
            <a:r>
              <a:rPr lang="pl-PL" dirty="0" smtClean="0"/>
              <a:t>– slajd nr 19), a następnie podejmowały decyzje w obrębie jakich środowisk chcą pogłębić swoje umiejętności. </a:t>
            </a:r>
          </a:p>
          <a:p>
            <a:pPr marL="82296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75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pl-PL" dirty="0" smtClean="0"/>
              <a:t>Elementy </a:t>
            </a:r>
            <a:r>
              <a:rPr lang="pl-PL" dirty="0"/>
              <a:t>programowania włączane były także podczas jednostek lekcyjnych we wszystkich klasach szkoły </a:t>
            </a:r>
            <a:r>
              <a:rPr lang="pl-PL" dirty="0" smtClean="0"/>
              <a:t>podstawowej.  </a:t>
            </a:r>
            <a:br>
              <a:rPr lang="pl-PL" dirty="0" smtClean="0"/>
            </a:br>
            <a:r>
              <a:rPr lang="pl-PL" dirty="0" smtClean="0"/>
              <a:t>	Weryfikację wszystkich podejmowanych przez nas działań stanowił udział uczniów w Indywidualnym Międzynarodowym Konkursie Programistycznym w języku </a:t>
            </a:r>
            <a:r>
              <a:rPr lang="pl-PL" dirty="0" err="1" smtClean="0"/>
              <a:t>Baltie</a:t>
            </a:r>
            <a:r>
              <a:rPr lang="pl-PL" dirty="0" smtClean="0"/>
              <a:t> 3 – BALTIE 2017 (slajdy nr 24 – 26).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63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7030A0"/>
                </a:solidFill>
              </a:rPr>
              <a:t>Przykłady pracy Uczniów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3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00B050"/>
                </a:solidFill>
              </a:rPr>
              <a:t>studio.code.org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8" name="Symbol zastępczy zawartości 7" descr="mile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2539538" cy="452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ymbol zastępczy zawartości 10" descr="sebastia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68144" y="1484784"/>
            <a:ext cx="2539538" cy="452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err="1" smtClean="0">
                <a:solidFill>
                  <a:srgbClr val="00B050"/>
                </a:solidFill>
              </a:rPr>
              <a:t>Scratch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7" name="Symbol zastępczy zawartości 6" descr="zrzut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4038600" cy="2524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ymbol zastępczy zawartości 5" descr="Zrzut ekranu (1)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4077072"/>
            <a:ext cx="4133259" cy="2583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>
                <a:solidFill>
                  <a:srgbClr val="00B050"/>
                </a:solidFill>
              </a:rPr>
              <a:t>Kodu </a:t>
            </a:r>
            <a:r>
              <a:rPr lang="pl-PL" dirty="0" err="1" smtClean="0">
                <a:solidFill>
                  <a:srgbClr val="00B050"/>
                </a:solidFill>
              </a:rPr>
              <a:t>Game</a:t>
            </a:r>
            <a:r>
              <a:rPr lang="pl-PL" dirty="0" smtClean="0">
                <a:solidFill>
                  <a:srgbClr val="00B050"/>
                </a:solidFill>
              </a:rPr>
              <a:t> Lab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4361315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ymbol zastępczy zawartości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05064"/>
            <a:ext cx="4361315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Informacje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sz="2800" dirty="0"/>
              <a:t>Szkoła Podstawowa z Oddziałami </a:t>
            </a:r>
            <a:r>
              <a:rPr lang="pl-PL" sz="2800" dirty="0" smtClean="0"/>
              <a:t>Integracyjnymi im</a:t>
            </a:r>
            <a:r>
              <a:rPr lang="pl-PL" sz="2800" dirty="0"/>
              <a:t>. ks. Jana Twardowskiego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Turośli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dirty="0"/>
              <a:t>Uczniowie II etapu edukacyjnego (kl. IV)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dirty="0"/>
              <a:t>Innowacja programowa, organizacyjna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/>
              <a:t>metodyczna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dirty="0"/>
              <a:t>Autor i realizator: Małgorzata Witkiewicz, nauczyciel zajęć komputerowych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52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6"/>
            <a:ext cx="5088249" cy="285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48680"/>
            <a:ext cx="4908267" cy="2755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1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err="1">
                <a:solidFill>
                  <a:srgbClr val="00B050"/>
                </a:solidFill>
              </a:rPr>
              <a:t>Baltie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14" name="Symbol zastępczy zawartości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268760"/>
            <a:ext cx="4808001" cy="2699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89040"/>
            <a:ext cx="4831701" cy="271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3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7030A0"/>
                </a:solidFill>
              </a:rPr>
              <a:t>Opracowywanie pomocy, środków dydaktycznych i innych </a:t>
            </a:r>
            <a:r>
              <a:rPr lang="pl-PL" sz="2000" dirty="0">
                <a:solidFill>
                  <a:srgbClr val="7030A0"/>
                </a:solidFill>
              </a:rPr>
              <a:t>materiałów – przykłady (https://spturosl.edupage.org/text/?text=teachers/-</a:t>
            </a:r>
            <a:r>
              <a:rPr lang="pl-PL" sz="2000" dirty="0" smtClean="0">
                <a:solidFill>
                  <a:srgbClr val="7030A0"/>
                </a:solidFill>
              </a:rPr>
              <a:t>24&amp;subpage=1)</a:t>
            </a:r>
            <a:endParaRPr lang="pl-PL" sz="2000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7400" u="sng" dirty="0">
                <a:solidFill>
                  <a:srgbClr val="C00000"/>
                </a:solidFill>
              </a:rPr>
              <a:t>Programowanie:</a:t>
            </a:r>
            <a:endParaRPr lang="pl-PL" sz="7400" dirty="0">
              <a:solidFill>
                <a:srgbClr val="C00000"/>
              </a:solidFill>
            </a:endParaRPr>
          </a:p>
          <a:p>
            <a:r>
              <a:rPr lang="pl-PL" sz="7400" dirty="0">
                <a:solidFill>
                  <a:srgbClr val="92D050"/>
                </a:solidFill>
              </a:rPr>
              <a:t>https://studio.code.org/</a:t>
            </a:r>
          </a:p>
          <a:p>
            <a:r>
              <a:rPr lang="pl-PL" sz="7400" dirty="0">
                <a:solidFill>
                  <a:srgbClr val="92D050"/>
                </a:solidFill>
              </a:rPr>
              <a:t>https://lightbot.com/hocflash.html</a:t>
            </a:r>
          </a:p>
          <a:p>
            <a:r>
              <a:rPr lang="pl-PL" sz="7400" dirty="0">
                <a:solidFill>
                  <a:srgbClr val="92D050"/>
                </a:solidFill>
              </a:rPr>
              <a:t>https://blockly-games.appspot.com</a:t>
            </a:r>
          </a:p>
          <a:p>
            <a:r>
              <a:rPr lang="pl-PL" sz="7400" dirty="0">
                <a:solidFill>
                  <a:srgbClr val="92D050"/>
                </a:solidFill>
              </a:rPr>
              <a:t>https://www.kodable.com</a:t>
            </a:r>
          </a:p>
          <a:p>
            <a:r>
              <a:rPr lang="pl-PL" sz="7400" dirty="0">
                <a:solidFill>
                  <a:srgbClr val="92D050"/>
                </a:solidFill>
              </a:rPr>
              <a:t>https://www.tynker.com</a:t>
            </a:r>
          </a:p>
          <a:p>
            <a:r>
              <a:rPr lang="pl-PL" sz="7400" u="sng" dirty="0">
                <a:solidFill>
                  <a:srgbClr val="00B050"/>
                </a:solidFill>
                <a:hlinkClick r:id="rId2"/>
              </a:rPr>
              <a:t>http://thefoos.com/</a:t>
            </a:r>
            <a:endParaRPr lang="pl-PL" sz="7400" u="sng" dirty="0">
              <a:solidFill>
                <a:srgbClr val="00B050"/>
              </a:solidFill>
            </a:endParaRPr>
          </a:p>
          <a:p>
            <a:r>
              <a:rPr lang="pl-PL" sz="7400" u="sng" dirty="0">
                <a:solidFill>
                  <a:srgbClr val="00B050"/>
                </a:solidFill>
                <a:hlinkClick r:id="rId3"/>
              </a:rPr>
              <a:t>http://www.educationalappstore.com/app/daisy-the-dinosaur</a:t>
            </a:r>
            <a:endParaRPr lang="pl-PL" sz="7400" u="sng" dirty="0">
              <a:solidFill>
                <a:srgbClr val="00B050"/>
              </a:solidFill>
            </a:endParaRPr>
          </a:p>
          <a:p>
            <a:r>
              <a:rPr lang="pl-PL" sz="7400" u="sng" dirty="0">
                <a:solidFill>
                  <a:srgbClr val="00B050"/>
                </a:solidFill>
                <a:hlinkClick r:id="rId4"/>
              </a:rPr>
              <a:t>https://www.playcodemonkey.com/</a:t>
            </a:r>
            <a:endParaRPr lang="pl-PL" sz="7400" u="sng" dirty="0">
              <a:solidFill>
                <a:srgbClr val="00B050"/>
              </a:solidFill>
            </a:endParaRPr>
          </a:p>
          <a:p>
            <a:r>
              <a:rPr lang="pl-PL" sz="7400" u="sng" dirty="0">
                <a:solidFill>
                  <a:srgbClr val="00B050"/>
                </a:solidFill>
                <a:hlinkClick r:id="rId5"/>
              </a:rPr>
              <a:t>http://appinventor.mit.edu/explore/</a:t>
            </a:r>
            <a:endParaRPr lang="pl-PL" sz="7400" u="sng" dirty="0">
              <a:solidFill>
                <a:srgbClr val="00B050"/>
              </a:solidFill>
            </a:endParaRPr>
          </a:p>
          <a:p>
            <a:r>
              <a:rPr lang="pl-PL" sz="7400" u="sng" dirty="0">
                <a:solidFill>
                  <a:srgbClr val="00B050"/>
                </a:solidFill>
                <a:hlinkClick r:id="rId6"/>
              </a:rPr>
              <a:t>http://partners.disney.com/hour-of-code</a:t>
            </a:r>
            <a:endParaRPr lang="pl-PL" sz="7400" u="sng" dirty="0">
              <a:solidFill>
                <a:srgbClr val="00B050"/>
              </a:solidFill>
            </a:endParaRPr>
          </a:p>
          <a:p>
            <a:r>
              <a:rPr lang="pl-PL" sz="7400" u="sng" dirty="0">
                <a:solidFill>
                  <a:srgbClr val="00B050"/>
                </a:solidFill>
                <a:hlinkClick r:id="rId7"/>
              </a:rPr>
              <a:t>http://www.geekkids.me/</a:t>
            </a:r>
            <a:endParaRPr lang="pl-PL" sz="7400" u="sng" dirty="0">
              <a:solidFill>
                <a:srgbClr val="00B050"/>
              </a:solidFill>
            </a:endParaRPr>
          </a:p>
          <a:p>
            <a:r>
              <a:rPr lang="pl-PL" sz="7400" dirty="0">
                <a:solidFill>
                  <a:srgbClr val="92D050"/>
                </a:solidFill>
              </a:rPr>
              <a:t>http://movetheturtle.com/</a:t>
            </a:r>
          </a:p>
          <a:p>
            <a:pPr marL="0" indent="0">
              <a:buNone/>
            </a:pPr>
            <a:r>
              <a:rPr lang="pl-PL" sz="7400" dirty="0"/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38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7030A0"/>
                </a:solidFill>
              </a:rPr>
              <a:t>Bieżące relacje z podejmowanych działań: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hlinkClick r:id="rId2"/>
            </a:endParaRPr>
          </a:p>
          <a:p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://spturosl.edupage.org/news/#</a:t>
            </a:r>
            <a:r>
              <a:rPr lang="pl-PL" dirty="0" smtClean="0">
                <a:hlinkClick r:id="rId2"/>
              </a:rPr>
              <a:t>155</a:t>
            </a:r>
            <a:endParaRPr lang="pl-PL" dirty="0" smtClean="0"/>
          </a:p>
          <a:p>
            <a:r>
              <a:rPr lang="pl-PL" dirty="0">
                <a:hlinkClick r:id="rId3"/>
              </a:rPr>
              <a:t>https://spturosl.edupage.org/text/?text=teachers/-</a:t>
            </a:r>
            <a:r>
              <a:rPr lang="pl-PL" dirty="0" smtClean="0">
                <a:hlinkClick r:id="rId3"/>
              </a:rPr>
              <a:t>24&amp;subpage=1</a:t>
            </a:r>
            <a:endParaRPr lang="pl-PL" dirty="0" smtClean="0"/>
          </a:p>
          <a:p>
            <a:r>
              <a:rPr lang="pl-PL" dirty="0">
                <a:hlinkClick r:id="rId4"/>
              </a:rPr>
              <a:t>https://spturosl.edupage.org/text/?text=teachers/-</a:t>
            </a:r>
            <a:r>
              <a:rPr lang="pl-PL" dirty="0" smtClean="0">
                <a:hlinkClick r:id="rId4"/>
              </a:rPr>
              <a:t>24&amp;subpage=2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2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858218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7030A0"/>
                </a:solidFill>
              </a:rPr>
              <a:t>Udział w Indywidualnym Międzynarodowym Konkursie Programistycznym w języku </a:t>
            </a:r>
            <a:r>
              <a:rPr lang="pl-PL" sz="3200" dirty="0" err="1" smtClean="0">
                <a:solidFill>
                  <a:srgbClr val="7030A0"/>
                </a:solidFill>
              </a:rPr>
              <a:t>Baltie</a:t>
            </a:r>
            <a:r>
              <a:rPr lang="pl-PL" sz="3200" dirty="0" smtClean="0">
                <a:solidFill>
                  <a:srgbClr val="7030A0"/>
                </a:solidFill>
              </a:rPr>
              <a:t> 3 - </a:t>
            </a:r>
            <a:r>
              <a:rPr lang="pl-PL" sz="3200" dirty="0" err="1" smtClean="0">
                <a:solidFill>
                  <a:srgbClr val="7030A0"/>
                </a:solidFill>
              </a:rPr>
              <a:t>Baltie</a:t>
            </a:r>
            <a:r>
              <a:rPr lang="pl-PL" sz="3200" dirty="0" smtClean="0">
                <a:solidFill>
                  <a:srgbClr val="7030A0"/>
                </a:solidFill>
              </a:rPr>
              <a:t> 2017 </a:t>
            </a:r>
            <a:endParaRPr lang="pl-PL" sz="3200" dirty="0">
              <a:solidFill>
                <a:srgbClr val="7030A0"/>
              </a:solidFill>
            </a:endParaRPr>
          </a:p>
        </p:txBody>
      </p:sp>
      <p:pic>
        <p:nvPicPr>
          <p:cNvPr id="16" name="Symbol zastępczy zawartości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35" y="2636912"/>
            <a:ext cx="7921554" cy="3334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47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 fontScale="85000" lnSpcReduction="20000"/>
          </a:bodyPr>
          <a:lstStyle/>
          <a:p>
            <a:pPr marL="82296" indent="0" algn="just">
              <a:buNone/>
            </a:pPr>
            <a:r>
              <a:rPr lang="pl-PL" dirty="0" smtClean="0"/>
              <a:t>	Konkurs </a:t>
            </a:r>
            <a:r>
              <a:rPr lang="pl-PL" dirty="0"/>
              <a:t>BALTIE przeprowadzany jest od 2009 roku (platforma konkursowa Baltie.net).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	Nasza </a:t>
            </a:r>
            <a:r>
              <a:rPr lang="pl-PL" dirty="0"/>
              <a:t>szkoła przystąpiła do niego po raz pierwszy w bieżącym roku szkolnym. Idea konkursu opiera się na programowaniu w języku </a:t>
            </a:r>
            <a:r>
              <a:rPr lang="pl-PL" dirty="0" err="1"/>
              <a:t>Baltie</a:t>
            </a:r>
            <a:r>
              <a:rPr lang="pl-PL" dirty="0"/>
              <a:t> 3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przesyłaniu swoich rozwiązań na serwer </a:t>
            </a:r>
            <a:r>
              <a:rPr lang="pl-PL" dirty="0" smtClean="0"/>
              <a:t>konkursowy.</a:t>
            </a:r>
            <a:endParaRPr lang="pl-PL" dirty="0"/>
          </a:p>
          <a:p>
            <a:pPr marL="82296" indent="0" algn="just">
              <a:buNone/>
            </a:pPr>
            <a:r>
              <a:rPr lang="pl-PL" dirty="0" smtClean="0"/>
              <a:t>	W </a:t>
            </a:r>
            <a:r>
              <a:rPr lang="pl-PL" dirty="0"/>
              <a:t>okresie przygotowawczym zarejestrowano wszystkich uczniów II etapu edukacyjnego i jednego ucznia z klasy trzeciej. Łącznie założono 88 kont. Każdy uczeń miał zatem takie same szanse na odniesienie sukcesu.</a:t>
            </a:r>
          </a:p>
          <a:p>
            <a:pPr marL="82296" indent="0" algn="just">
              <a:buNone/>
            </a:pPr>
            <a:r>
              <a:rPr lang="pl-PL" dirty="0" smtClean="0"/>
              <a:t>	Konkurs </a:t>
            </a:r>
            <a:r>
              <a:rPr lang="pl-PL" dirty="0"/>
              <a:t>składa się z kilku etapów</a:t>
            </a:r>
            <a:r>
              <a:rPr lang="pl-PL" dirty="0" smtClean="0"/>
              <a:t>: domowego,  szkolnego, wojewódzkiego oraz finału.</a:t>
            </a:r>
          </a:p>
          <a:p>
            <a:pPr marL="82296" indent="0">
              <a:buNone/>
            </a:pPr>
            <a:r>
              <a:rPr lang="pl-PL" dirty="0" smtClean="0">
                <a:solidFill>
                  <a:srgbClr val="7030A0"/>
                </a:solidFill>
              </a:rPr>
              <a:t>Szczegółowy opis naszych działań i wyniki dostępne na stronie: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://spturosl.edupage.org/news/#</a:t>
            </a:r>
            <a:r>
              <a:rPr lang="pl-PL" dirty="0" smtClean="0">
                <a:hlinkClick r:id="rId2"/>
              </a:rPr>
              <a:t>155</a:t>
            </a:r>
            <a:endParaRPr lang="pl-PL" dirty="0" smtClean="0"/>
          </a:p>
          <a:p>
            <a:pPr marL="82296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72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2952328" cy="5257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69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82296" indent="0" algn="r">
              <a:buNone/>
            </a:pPr>
            <a:r>
              <a:rPr lang="pl-PL" u="sng" dirty="0" smtClean="0"/>
              <a:t>Opracowanie:</a:t>
            </a:r>
          </a:p>
          <a:p>
            <a:pPr marL="82296" indent="0" algn="r">
              <a:buNone/>
            </a:pPr>
            <a:r>
              <a:rPr lang="pl-PL" dirty="0" smtClean="0"/>
              <a:t>Małgorzata Witkiewicz</a:t>
            </a:r>
          </a:p>
          <a:p>
            <a:pPr marL="82296" indent="0" algn="r">
              <a:buNone/>
            </a:pPr>
            <a:r>
              <a:rPr lang="pl-PL" dirty="0" smtClean="0"/>
              <a:t>nauczyciel </a:t>
            </a:r>
            <a:r>
              <a:rPr lang="pl-PL" dirty="0" smtClean="0"/>
              <a:t>zajęć komputerowych</a:t>
            </a:r>
          </a:p>
          <a:p>
            <a:pPr marL="82296" indent="0" algn="r">
              <a:buNone/>
            </a:pPr>
            <a:r>
              <a:rPr lang="pl-PL" dirty="0" smtClean="0"/>
              <a:t>Szkoła Podstawowa z Oddziałami Integracyjnymi im. ks. Jana Twardowskiego </a:t>
            </a:r>
            <a:br>
              <a:rPr lang="pl-PL" dirty="0" smtClean="0"/>
            </a:br>
            <a:r>
              <a:rPr lang="pl-PL" dirty="0" smtClean="0"/>
              <a:t>w Turośli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80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00B050"/>
                </a:solidFill>
              </a:rPr>
              <a:t>Innowatorstwo</a:t>
            </a:r>
            <a:r>
              <a:rPr lang="pl-PL" dirty="0" smtClean="0">
                <a:solidFill>
                  <a:srgbClr val="00B050"/>
                </a:solidFill>
              </a:rPr>
              <a:t> - założenia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l-PL" dirty="0" smtClean="0"/>
              <a:t>     	Zakres realizowanych treści wykraczał poza obowiązującą  </a:t>
            </a:r>
            <a:r>
              <a:rPr lang="pl-PL" dirty="0" smtClean="0"/>
              <a:t>dotychczas podstawę </a:t>
            </a:r>
            <a:r>
              <a:rPr lang="pl-PL" dirty="0" smtClean="0"/>
              <a:t>programową. Odbywało się to głównie podczas zajęć dodatkowych, elementy programowania włączane były także podczas jednostek lekcyjnych we wszystkich klasach szkoły podstawowej (np.: szyfrowanie jako wprowadzenie do tematu, zabawy z kodowaniem, dodatkowe zadania dla uczniów zdolnych, </a:t>
            </a:r>
            <a:r>
              <a:rPr lang="pl-PL" dirty="0" err="1" smtClean="0"/>
              <a:t>itp</a:t>
            </a:r>
            <a:r>
              <a:rPr lang="pl-PL" dirty="0" smtClean="0"/>
              <a:t>). </a:t>
            </a:r>
          </a:p>
          <a:p>
            <a:pPr algn="just">
              <a:buNone/>
            </a:pPr>
            <a:r>
              <a:rPr lang="pl-PL" dirty="0" smtClean="0"/>
              <a:t>		Zajęcia dodatkowe prowadzone były z wykorzystaniem nowoczesnych, alternatywnych metod pracy. Uczniowie, kierując się efektami, które zamierzają osiągnąć, po zapoznaniu </a:t>
            </a:r>
            <a:br>
              <a:rPr lang="pl-PL" dirty="0" smtClean="0"/>
            </a:br>
            <a:r>
              <a:rPr lang="pl-PL" dirty="0" smtClean="0"/>
              <a:t>z możliwościami programu komputerowego, sami wybierali środowisko do pracy indywidualnej, a następnie, poprzez ocenę efektu końcowego, podsumowywali przydatność zastosowanego programu. Nacisk położono na: analizę kolejności poleceń, przewidywanie skutków podejmowanych działań, dokonywanie samooceny oraz ocenę efektu końcowego.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Zakładane efekty: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Uczniowie poznając podstawy programowania rozwiną swoje umiejętności w zakresie efektywnego myślenia, zwłaszcza twórczego rozwiązywania problemów.</a:t>
            </a:r>
          </a:p>
          <a:p>
            <a:r>
              <a:rPr lang="pl-PL" dirty="0" smtClean="0"/>
              <a:t>Powstaną proste gry komputerowe – efekty pracy uczniów zostaną zgłoszone na wybrany konkurs z zakresu programowania.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Podejmowane działania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301006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solidFill>
                  <a:srgbClr val="7030A0"/>
                </a:solidFill>
              </a:rPr>
              <a:t>Doskonalenie umiejętności własnych poprzez</a:t>
            </a:r>
            <a:r>
              <a:rPr lang="pl-PL" sz="4400" dirty="0" smtClean="0">
                <a:solidFill>
                  <a:srgbClr val="7030A0"/>
                </a:solidFill>
              </a:rPr>
              <a:t>: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400" dirty="0" smtClean="0"/>
          </a:p>
          <a:p>
            <a:pPr marL="342900" indent="-342900"/>
            <a:r>
              <a:rPr lang="pl-PL" sz="2400" dirty="0" smtClean="0"/>
              <a:t>udział w formach doskonalenia zawodowego,</a:t>
            </a:r>
          </a:p>
          <a:p>
            <a:pPr marL="342900" indent="-342900"/>
            <a:r>
              <a:rPr lang="pl-PL" sz="2400" dirty="0" smtClean="0"/>
              <a:t>opracowywanie i przygotowywanie środków dydaktycznych (np.:  plansze do kodowania,  propozycje szyfrów),</a:t>
            </a:r>
          </a:p>
          <a:p>
            <a:pPr marL="342900" indent="-342900"/>
            <a:r>
              <a:rPr lang="pl-PL" sz="2400" dirty="0" smtClean="0"/>
              <a:t>przygotowanie i przeprowadzanie zabaw wprowadzających w świat programowania,</a:t>
            </a:r>
          </a:p>
          <a:p>
            <a:pPr marL="342900" indent="-342900"/>
            <a:r>
              <a:rPr lang="pl-PL" sz="2400" dirty="0" smtClean="0"/>
              <a:t>nauka poprzez korzystanie z zasobów Internetu.</a:t>
            </a:r>
          </a:p>
          <a:p>
            <a:pPr marL="342900" indent="-342900"/>
            <a:endParaRPr lang="pl-PL" sz="2400" dirty="0" smtClean="0"/>
          </a:p>
          <a:p>
            <a:pPr marL="342900" indent="-342900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352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25544" cy="1196752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7030A0"/>
                </a:solidFill>
              </a:rPr>
              <a:t>Ukończone formy doskonalenia zawodowego </a:t>
            </a:r>
            <a:br>
              <a:rPr lang="pl-PL" sz="2400" dirty="0" smtClean="0">
                <a:solidFill>
                  <a:srgbClr val="7030A0"/>
                </a:solidFill>
              </a:rPr>
            </a:br>
            <a:r>
              <a:rPr lang="pl-PL" sz="2400" dirty="0" smtClean="0">
                <a:solidFill>
                  <a:srgbClr val="7030A0"/>
                </a:solidFill>
              </a:rPr>
              <a:t>w roku szkolnym 2016/2017 z zakresu programowania:</a:t>
            </a:r>
            <a:endParaRPr lang="pl-PL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082423"/>
              </p:ext>
            </p:extLst>
          </p:nvPr>
        </p:nvGraphicFramePr>
        <p:xfrm>
          <a:off x="1043608" y="2276872"/>
          <a:ext cx="7920880" cy="36804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76264"/>
                <a:gridCol w="554461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Organizator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szkolenia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Uzyskane kwalifikacje; uprawnienia (lub zakres doskonalenia)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0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Fundacja Rozwoju Systemu Edukacji, program e-</a:t>
                      </a:r>
                      <a:r>
                        <a:rPr lang="pl-PL" sz="1400" dirty="0" err="1">
                          <a:effectLst/>
                        </a:rPr>
                        <a:t>Twinning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Tydzień z programowaniem dla najmłodszych (</a:t>
                      </a:r>
                      <a:r>
                        <a:rPr lang="pl-PL" sz="1400" dirty="0" err="1">
                          <a:effectLst/>
                        </a:rPr>
                        <a:t>Kodable</a:t>
                      </a:r>
                      <a:r>
                        <a:rPr lang="pl-PL" sz="1400" dirty="0">
                          <a:effectLst/>
                        </a:rPr>
                        <a:t>, The </a:t>
                      </a:r>
                      <a:r>
                        <a:rPr lang="pl-PL" sz="1400" dirty="0" err="1">
                          <a:effectLst/>
                        </a:rPr>
                        <a:t>Foos</a:t>
                      </a:r>
                      <a:r>
                        <a:rPr lang="pl-PL" sz="1400" dirty="0">
                          <a:effectLst/>
                        </a:rPr>
                        <a:t> i </a:t>
                      </a:r>
                      <a:r>
                        <a:rPr lang="pl-PL" sz="1400" dirty="0" err="1">
                          <a:effectLst/>
                        </a:rPr>
                        <a:t>Tynker</a:t>
                      </a:r>
                      <a:r>
                        <a:rPr lang="pl-PL" sz="1400" dirty="0">
                          <a:effectLst/>
                        </a:rPr>
                        <a:t>)  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Tydzień z kodowaniem dla początkujących  - </a:t>
                      </a:r>
                      <a:r>
                        <a:rPr lang="pl-PL" sz="1400" dirty="0" err="1">
                          <a:effectLst/>
                        </a:rPr>
                        <a:t>RunMarco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Tydzień</a:t>
                      </a:r>
                      <a:r>
                        <a:rPr lang="en-GB" sz="1400" dirty="0">
                          <a:effectLst/>
                        </a:rPr>
                        <a:t> z Prezi.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Tydzień</a:t>
                      </a:r>
                      <a:r>
                        <a:rPr lang="en-GB" sz="1400" dirty="0">
                          <a:effectLst/>
                        </a:rPr>
                        <a:t> z App Inventor.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Tydzień</a:t>
                      </a:r>
                      <a:r>
                        <a:rPr lang="en-GB" sz="1400" dirty="0">
                          <a:effectLst/>
                        </a:rPr>
                        <a:t> z Lightbot.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Tydzień z studio.code.org.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Tydzień</a:t>
                      </a:r>
                      <a:r>
                        <a:rPr lang="en-GB" sz="1400" dirty="0">
                          <a:effectLst/>
                        </a:rPr>
                        <a:t> z Kodu Game.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Tydzień</a:t>
                      </a:r>
                      <a:r>
                        <a:rPr lang="en-GB" sz="1400" dirty="0">
                          <a:effectLst/>
                        </a:rPr>
                        <a:t> z e-</a:t>
                      </a:r>
                      <a:r>
                        <a:rPr lang="en-GB" sz="1400" dirty="0" err="1">
                          <a:effectLst/>
                        </a:rPr>
                        <a:t>Twinningiem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ODN w Łomży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Programowanie bez komputera w edukacji wczesnoszkolnej.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Programowanie</a:t>
                      </a:r>
                      <a:r>
                        <a:rPr lang="en-GB" sz="1400" dirty="0">
                          <a:effectLst/>
                        </a:rPr>
                        <a:t> w </a:t>
                      </a:r>
                      <a:r>
                        <a:rPr lang="en-GB" sz="1400" dirty="0" err="1">
                          <a:effectLst/>
                        </a:rPr>
                        <a:t>Scratchu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Wykorzystanie programu </a:t>
                      </a:r>
                      <a:r>
                        <a:rPr lang="pl-PL" sz="1400" dirty="0" err="1">
                          <a:effectLst/>
                        </a:rPr>
                        <a:t>WBTExpress</a:t>
                      </a:r>
                      <a:r>
                        <a:rPr lang="pl-PL" sz="1400" dirty="0">
                          <a:effectLst/>
                        </a:rPr>
                        <a:t> do tworzenia </a:t>
                      </a:r>
                      <a:r>
                        <a:rPr lang="pl-PL" sz="1400" dirty="0" smtClean="0">
                          <a:effectLst/>
                        </a:rPr>
                        <a:t>prezentacji</a:t>
                      </a:r>
                      <a:br>
                        <a:rPr lang="pl-PL" sz="1400" dirty="0" smtClean="0">
                          <a:effectLst/>
                        </a:rPr>
                      </a:br>
                      <a:r>
                        <a:rPr lang="pl-PL" sz="1400" dirty="0" smtClean="0">
                          <a:effectLst/>
                        </a:rPr>
                        <a:t>i </a:t>
                      </a:r>
                      <a:r>
                        <a:rPr lang="pl-PL" sz="1400" dirty="0">
                          <a:effectLst/>
                        </a:rPr>
                        <a:t>zawartości kursów e – </a:t>
                      </a:r>
                      <a:r>
                        <a:rPr lang="pl-PL" sz="1400" dirty="0" err="1">
                          <a:effectLst/>
                        </a:rPr>
                        <a:t>learningowych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Uczymy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nowocześnie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czyli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efektywnie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ODN REWERS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Nowoczesne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technologie</a:t>
                      </a:r>
                      <a:r>
                        <a:rPr lang="en-GB" sz="1400" dirty="0">
                          <a:effectLst/>
                        </a:rPr>
                        <a:t> w </a:t>
                      </a:r>
                      <a:r>
                        <a:rPr lang="en-GB" sz="1400" dirty="0" err="1">
                          <a:effectLst/>
                        </a:rPr>
                        <a:t>edukacji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1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7030A0"/>
                </a:solidFill>
              </a:rPr>
              <a:t>Przykłady prac zaliczeniowych (własnych</a:t>
            </a:r>
            <a:r>
              <a:rPr lang="pl-PL" dirty="0" smtClean="0">
                <a:solidFill>
                  <a:srgbClr val="7030A0"/>
                </a:solidFill>
              </a:rPr>
              <a:t>)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0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sz="2400" dirty="0">
              <a:solidFill>
                <a:srgbClr val="7030A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4257700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96902"/>
            <a:ext cx="4104456" cy="2568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2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281</TotalTime>
  <Words>370</Words>
  <Application>Microsoft Office PowerPoint</Application>
  <PresentationFormat>Pokaz na ekranie (4:3)</PresentationFormat>
  <Paragraphs>81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Gill Sans MT</vt:lpstr>
      <vt:lpstr>Times New Roman</vt:lpstr>
      <vt:lpstr>Verdana</vt:lpstr>
      <vt:lpstr>Wingdings 2</vt:lpstr>
      <vt:lpstr>Przesilenie</vt:lpstr>
      <vt:lpstr>Innowacja pedagogiczna: „Poznajemy, rozumiemy, programujemy”</vt:lpstr>
      <vt:lpstr>Informacje</vt:lpstr>
      <vt:lpstr>Innowatorstwo - założenia</vt:lpstr>
      <vt:lpstr>Zakładane efekty:</vt:lpstr>
      <vt:lpstr>Podejmowane działania</vt:lpstr>
      <vt:lpstr>Doskonalenie umiejętności własnych poprzez:</vt:lpstr>
      <vt:lpstr>Ukończone formy doskonalenia zawodowego  w roku szkolnym 2016/2017 z zakresu programowania:</vt:lpstr>
      <vt:lpstr>Przykłady prac zaliczeniowych (własnych)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Systematyczna praca z uczniami</vt:lpstr>
      <vt:lpstr>Prezentacja programu PowerPoint</vt:lpstr>
      <vt:lpstr>Przykłady pracy Uczniów</vt:lpstr>
      <vt:lpstr>studio.code.org</vt:lpstr>
      <vt:lpstr>Scratch</vt:lpstr>
      <vt:lpstr>Kodu Game Lab</vt:lpstr>
      <vt:lpstr>Prezentacja programu PowerPoint</vt:lpstr>
      <vt:lpstr>Baltie</vt:lpstr>
      <vt:lpstr>Opracowywanie pomocy, środków dydaktycznych i innych materiałów – przykłady (https://spturosl.edupage.org/text/?text=teachers/-24&amp;subpage=1)</vt:lpstr>
      <vt:lpstr>Bieżące relacje z podejmowanych działań:</vt:lpstr>
      <vt:lpstr>Udział w Indywidualnym Międzynarodowym Konkursie Programistycznym w języku Baltie 3 - Baltie 2017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Innowacja pedagogiczna: „Poznajemy, rozumiemy, programujemy”</dc:title>
  <dc:creator>przyroda_AC</dc:creator>
  <cp:lastModifiedBy>przyroda_AC</cp:lastModifiedBy>
  <cp:revision>52</cp:revision>
  <dcterms:modified xsi:type="dcterms:W3CDTF">2017-06-20T10:50:52Z</dcterms:modified>
</cp:coreProperties>
</file>