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2A1F8C-0198-414E-AC31-5966D82707C1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C574BB-BC20-41BF-B757-AFB1C7E67A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D62C16-2622-4D9D-9C24-1D973DAF6152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6CEF97-F01E-4281-AAA9-66A57762C16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74C6-2250-4D2D-AACF-B8453234A86B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8FB5-4D62-4916-808C-3B3DE6C0E3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F2A7-01AB-4F52-8BCE-E97F04CEDF86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FDA3-4114-445E-96E7-E37242B6C1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9DCD-7BC6-4748-A1A4-A40754104173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76C87-36EF-47E6-BCFB-9644E43140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8B253-67C6-4597-8B37-0D98D9BE4F6A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6024-0C36-4C7D-8B8E-E5E15D5005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DCE6-D280-4C4B-B692-7A6660A20021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CA56-27B6-4A3F-903A-E017DD17A5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E5F0-6CA3-4B8F-B628-BE01F1B87E92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B5AE-2FA6-46A4-9D6C-2314AF24A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8661-A165-40BE-A410-63F2AF62CACE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EE5F-0C52-4E68-8B16-1FC6823334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AB02-8C3F-4277-A4AC-DDE9A8F3806C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D965-5434-4F3A-848C-408E14AFAE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1A7D-D822-4D73-924C-3FAA7AB19CA7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546E3-46F1-4B21-96A2-FA55B1EAD7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AD2A-8DB0-4403-8B27-3F76F3B0195E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8AAC-B7DE-4F18-A2B5-83BD951C38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53C2-E0A6-4A93-9AF1-BC3DF0DC5B02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C6C3-D10A-41D3-9C93-09F586A98E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D18A3-4FCB-4955-A67C-4E07E8444D3B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BAD4-38BF-4C79-9522-AC5B7F7165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DB72C0-F9BA-4BC9-80E2-F5BFCC3CBBCA}" type="datetimeFigureOut">
              <a:rPr lang="pl-PL"/>
              <a:pPr>
                <a:defRPr/>
              </a:pPr>
              <a:t>2015-03-20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EDE6D1-515A-4DFA-BBFC-25B44E745C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2" r:id="rId2"/>
    <p:sldLayoutId id="214748372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3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1225550"/>
          </a:xfrm>
        </p:spPr>
        <p:txBody>
          <a:bodyPr/>
          <a:lstStyle/>
          <a:p>
            <a:pPr algn="ctr" eaLnBrk="1" hangingPunct="1"/>
            <a:r>
              <a:rPr lang="pl-PL" sz="4600" smtClean="0"/>
              <a:t>POLACY NA SYBERII </a:t>
            </a:r>
            <a:br>
              <a:rPr lang="pl-PL" sz="4600" smtClean="0"/>
            </a:br>
            <a:r>
              <a:rPr lang="pl-PL" sz="4600" smtClean="0"/>
              <a:t>I W KAZACHSTANIE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3240088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accent2"/>
                </a:solidFill>
              </a:rPr>
              <a:t>Ogólnopolski Interdyscyplinarny Konkurs</a:t>
            </a:r>
          </a:p>
          <a:p>
            <a:pPr eaLnBrk="1" hangingPunct="1"/>
            <a:r>
              <a:rPr lang="pl-PL" smtClean="0">
                <a:solidFill>
                  <a:schemeClr val="accent2"/>
                </a:solidFill>
              </a:rPr>
              <a:t>„Umarłym pamięć, żyjącym pojednanie”</a:t>
            </a:r>
          </a:p>
          <a:p>
            <a:pPr eaLnBrk="1" hangingPunct="1"/>
            <a:r>
              <a:rPr lang="pl-PL" smtClean="0">
                <a:solidFill>
                  <a:schemeClr val="accent2"/>
                </a:solidFill>
              </a:rPr>
              <a:t>edycja IV</a:t>
            </a:r>
          </a:p>
          <a:p>
            <a:pPr eaLnBrk="1" hangingPunct="1"/>
            <a:endParaRPr lang="pl-PL" smtClean="0">
              <a:solidFill>
                <a:schemeClr val="accent2"/>
              </a:solidFill>
            </a:endParaRPr>
          </a:p>
          <a:p>
            <a:pPr eaLnBrk="1" hangingPunct="1"/>
            <a:endParaRPr lang="pl-PL" b="1" u="sng" smtClean="0"/>
          </a:p>
          <a:p>
            <a:pPr algn="r" eaLnBrk="1" hangingPunct="1"/>
            <a:r>
              <a:rPr lang="pl-PL" sz="1800" b="1" u="sng" smtClean="0"/>
              <a:t>Autor prezentacji</a:t>
            </a:r>
            <a:r>
              <a:rPr lang="pl-PL" sz="1800" smtClean="0"/>
              <a:t>:</a:t>
            </a:r>
          </a:p>
          <a:p>
            <a:pPr algn="r" eaLnBrk="1" hangingPunct="1"/>
            <a:r>
              <a:rPr lang="pl-PL" sz="1800" smtClean="0"/>
              <a:t>Zuzanna Krzynowek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pl-PL" sz="4500" smtClean="0"/>
              <a:t>Z jakimi problemami musieli zmagać się na co dzień?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Ludzie żyjący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w prowizorycznych lepiankach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codziennie musieli zmagać się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z pluskwami, wszami,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pchłami, karaluchami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i innym robactwem,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których było tak wiele, że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nie dało się ich wybić.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Borykano się także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z zimnem i brakiem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jedzenia.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</a:t>
            </a:r>
          </a:p>
        </p:txBody>
      </p:sp>
      <p:sp>
        <p:nvSpPr>
          <p:cNvPr id="26627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Aby uzyskać choć kilogram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mąki, żyta lub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jakiegokolwiek  jedzenia,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   wymieniali swoje ubrania,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buty i biżuterię na bazarach.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Przez to często nie mieli       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w czym chodzić. Chodzili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ubrani nawet w prześcieradła.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Gdy nie mieli butów, okręcali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nogi szmatkami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i obwiązywali sznurkiem.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500" smtClean="0"/>
              <a:t>Jakie piosenki śpiewano, aby podtrzymać się na duchu?</a:t>
            </a:r>
          </a:p>
        </p:txBody>
      </p:sp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Śpiewano między innymi :</a:t>
            </a:r>
          </a:p>
          <a:p>
            <a:pPr algn="ctr" eaLnBrk="1" hangingPunct="1"/>
            <a:r>
              <a:rPr lang="pl-PL" smtClean="0"/>
              <a:t>„Przybyli ułani” </a:t>
            </a:r>
          </a:p>
          <a:p>
            <a:pPr algn="ctr" eaLnBrk="1" hangingPunct="1"/>
            <a:r>
              <a:rPr lang="pl-PL" smtClean="0"/>
              <a:t>„Mazur Kajdaniarski”</a:t>
            </a:r>
          </a:p>
          <a:p>
            <a:pPr algn="ctr" eaLnBrk="1" hangingPunct="1"/>
            <a:r>
              <a:rPr lang="pl-PL" smtClean="0"/>
              <a:t>„Harcerz i harcerka”</a:t>
            </a:r>
          </a:p>
          <a:p>
            <a:pPr algn="ctr" eaLnBrk="1" hangingPunct="1"/>
            <a:r>
              <a:rPr lang="pl-PL" smtClean="0"/>
              <a:t>„Legiony to…”</a:t>
            </a:r>
          </a:p>
          <a:p>
            <a:pPr algn="ctr" eaLnBrk="1" hangingPunct="1"/>
            <a:r>
              <a:rPr lang="pl-PL" smtClean="0"/>
              <a:t>„Płonie ognisko i szumią knieje”</a:t>
            </a:r>
          </a:p>
          <a:p>
            <a:pPr algn="ctr" eaLnBrk="1" hangingPunct="1"/>
            <a:r>
              <a:rPr lang="pl-PL" smtClean="0"/>
              <a:t>„O mój rozmarynie”</a:t>
            </a:r>
          </a:p>
          <a:p>
            <a:pPr algn="ctr" eaLnBrk="1" hangingPunct="1"/>
            <a:r>
              <a:rPr lang="pl-PL" smtClean="0"/>
              <a:t>„Rozkwitają pąki białych róż”</a:t>
            </a:r>
          </a:p>
          <a:p>
            <a:pPr algn="ctr" eaLnBrk="1" hangingPunct="1"/>
            <a:r>
              <a:rPr lang="pl-PL" smtClean="0"/>
              <a:t>„Hej, hej ułani!”</a:t>
            </a:r>
          </a:p>
          <a:p>
            <a:pPr algn="ctr" eaLnBrk="1" hangingPunct="1">
              <a:buFont typeface="Wingdings 2" pitchFamily="18" charset="2"/>
              <a:buNone/>
            </a:pPr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500" smtClean="0"/>
              <a:t>Jak zachować pamięć </a:t>
            </a:r>
            <a:br>
              <a:rPr lang="pl-PL" sz="4500" smtClean="0"/>
            </a:br>
            <a:r>
              <a:rPr lang="pl-PL" sz="4500" smtClean="0"/>
              <a:t>o doświadczeniach Sybiru?</a:t>
            </a:r>
          </a:p>
        </p:txBody>
      </p:sp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200" smtClean="0"/>
              <a:t>Zawiązuje się organizacje zrzeszające osoby, pragnące podtrzymywać pamięć o zesłańcach.</a:t>
            </a:r>
          </a:p>
          <a:p>
            <a:pPr eaLnBrk="1" hangingPunct="1"/>
            <a:r>
              <a:rPr lang="pl-PL" sz="2200" smtClean="0"/>
              <a:t>Organizuje się Międzynarodowe Marsze Żywej Pamięci Sybiru.</a:t>
            </a:r>
          </a:p>
          <a:p>
            <a:pPr eaLnBrk="1" hangingPunct="1"/>
            <a:r>
              <a:rPr lang="pl-PL" sz="2200" smtClean="0"/>
              <a:t>Narodowy Bank Polski wyemitował monety „zagubione pokolenie narodu”, upamiętniające przymusowe deportacje Polaków na Wschód.</a:t>
            </a:r>
          </a:p>
          <a:p>
            <a:pPr eaLnBrk="1" hangingPunct="1"/>
            <a:r>
              <a:rPr lang="pl-PL" sz="2200" smtClean="0"/>
              <a:t>Stawia się pomniki upamiętniające polskich zesłańców.</a:t>
            </a:r>
          </a:p>
          <a:p>
            <a:pPr eaLnBrk="1" hangingPunct="1"/>
            <a:r>
              <a:rPr lang="pl-PL" sz="2200" smtClean="0"/>
              <a:t>Istnieją obrazy poświęcone tematyce sybirackiej (Witold Pruszkowski, Michał Andriolli, Aleksander  Sochaczewski.)</a:t>
            </a:r>
          </a:p>
          <a:p>
            <a:pPr eaLnBrk="1" hangingPunct="1"/>
            <a:r>
              <a:rPr lang="pl-PL" sz="2200" smtClean="0"/>
              <a:t>W 2016r. planowane jest otwarcie w Białymstoku Muzeum Pamięci Sybiru. </a:t>
            </a:r>
          </a:p>
        </p:txBody>
      </p:sp>
      <p:pic>
        <p:nvPicPr>
          <p:cNvPr id="28675" name="Picture 5" descr="Logo Muzeum Pamięci Sybi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805488"/>
            <a:ext cx="11525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ole tekstowe 2"/>
          <p:cNvSpPr txBox="1">
            <a:spLocks noChangeArrowheads="1"/>
          </p:cNvSpPr>
          <p:nvPr/>
        </p:nvSpPr>
        <p:spPr bwMode="auto">
          <a:xfrm>
            <a:off x="1908175" y="1700213"/>
            <a:ext cx="46085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i="1">
                <a:latin typeface="Constantia" pitchFamily="18" charset="0"/>
              </a:rPr>
              <a:t>Źródła tekstu:</a:t>
            </a:r>
          </a:p>
          <a:p>
            <a:r>
              <a:rPr lang="pl-PL">
                <a:latin typeface="Constantia" pitchFamily="18" charset="0"/>
              </a:rPr>
              <a:t>-pl.wikipedia.org </a:t>
            </a:r>
          </a:p>
          <a:p>
            <a:r>
              <a:rPr lang="pl-PL">
                <a:latin typeface="Constantia" pitchFamily="18" charset="0"/>
              </a:rPr>
              <a:t>-www.polskieradio.pl</a:t>
            </a:r>
            <a:endParaRPr lang="pl-PL"/>
          </a:p>
          <a:p>
            <a:r>
              <a:rPr lang="pl-PL">
                <a:latin typeface="Constantia" pitchFamily="18" charset="0"/>
              </a:rPr>
              <a:t>- www.chwaszczyzno.pl</a:t>
            </a:r>
          </a:p>
          <a:p>
            <a:endParaRPr lang="pl-PL">
              <a:latin typeface="Constantia" pitchFamily="18" charset="0"/>
            </a:endParaRPr>
          </a:p>
          <a:p>
            <a:endParaRPr lang="pl-PL">
              <a:latin typeface="Constantia" pitchFamily="18" charset="0"/>
            </a:endParaRPr>
          </a:p>
          <a:p>
            <a:r>
              <a:rPr lang="pl-PL" b="1" i="1">
                <a:latin typeface="Constantia" pitchFamily="18" charset="0"/>
              </a:rPr>
              <a:t>Źródła zdjęć:</a:t>
            </a:r>
          </a:p>
          <a:p>
            <a:r>
              <a:rPr lang="pl-PL" b="1">
                <a:latin typeface="Constantia" pitchFamily="18" charset="0"/>
              </a:rPr>
              <a:t>-www.i</a:t>
            </a:r>
            <a:r>
              <a:rPr lang="pl-PL">
                <a:latin typeface="Constantia" pitchFamily="18" charset="0"/>
              </a:rPr>
              <a:t>nteria.pl</a:t>
            </a:r>
          </a:p>
          <a:p>
            <a:r>
              <a:rPr lang="pl-PL" b="1">
                <a:latin typeface="Constantia" pitchFamily="18" charset="0"/>
              </a:rPr>
              <a:t>-www.p</a:t>
            </a:r>
            <a:r>
              <a:rPr lang="pl-PL">
                <a:latin typeface="Constantia" pitchFamily="18" charset="0"/>
              </a:rPr>
              <a:t>olskieradio.pl</a:t>
            </a:r>
          </a:p>
          <a:p>
            <a:r>
              <a:rPr lang="pl-PL">
                <a:latin typeface="Constantia" pitchFamily="18" charset="0"/>
              </a:rPr>
              <a:t>-Grafika google.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636838"/>
            <a:ext cx="8229600" cy="2879725"/>
          </a:xfrm>
        </p:spPr>
        <p:txBody>
          <a:bodyPr/>
          <a:lstStyle/>
          <a:p>
            <a:pPr algn="r" eaLnBrk="1" hangingPunct="1"/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/>
              <a:t>Zuzanna Krzynowek, klasa VI a</a:t>
            </a:r>
            <a:br>
              <a:rPr lang="pl-PL" sz="2400" smtClean="0"/>
            </a:br>
            <a:r>
              <a:rPr lang="pl-PL" sz="2400" smtClean="0"/>
              <a:t>Szkoła Podstawowa z Oddziałami Integracyjnymi</a:t>
            </a:r>
            <a:br>
              <a:rPr lang="pl-PL" sz="2400" smtClean="0"/>
            </a:br>
            <a:r>
              <a:rPr lang="pl-PL" sz="2400" smtClean="0"/>
              <a:t>im. ks. Jana Twardowskiego w Turośli</a:t>
            </a:r>
            <a:br>
              <a:rPr lang="pl-PL" sz="2400" smtClean="0"/>
            </a:br>
            <a:r>
              <a:rPr lang="pl-PL" sz="2400" smtClean="0"/>
              <a:t/>
            </a:r>
            <a:br>
              <a:rPr lang="pl-PL" sz="2400" smtClean="0"/>
            </a:br>
            <a:endParaRPr 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mtClean="0"/>
              <a:t>Zsyłki na Syberię</a:t>
            </a:r>
            <a:r>
              <a:rPr lang="pl-PL" smtClean="0">
                <a:latin typeface="Arial" charset="0"/>
              </a:rPr>
              <a:t>. </a:t>
            </a:r>
            <a:r>
              <a:rPr lang="pl-PL" smtClean="0"/>
              <a:t>Po co były?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pl-PL" sz="1800" smtClean="0"/>
              <a:t>Celem zsyłek było usunięcie z dawnych Kresów Wschodnich II Rzeczypospolitej wszystkich ludzi uznanych za "niebezpiecznych" dla Sowietów. W nocy z 9 na 10 lutego 1940 roku, około 140 tysięcy osób zostało wywiezionych z ziem zaatakowanych przez Związek Sowiecki, po 17 września 1939 roku. Wśród deportowanych Polacy stanowili ponad 80 procent. Pozostali to Ukraińcy i Białorusini. Osiedlono ich w północnych obwodach Rosji, na zachodniej Syberii i w Kazachstanie.</a:t>
            </a:r>
          </a:p>
          <a:p>
            <a:pPr algn="ctr" eaLnBrk="1" hangingPunct="1">
              <a:lnSpc>
                <a:spcPct val="80000"/>
              </a:lnSpc>
            </a:pPr>
            <a:endParaRPr lang="pl-PL" sz="1800" smtClean="0"/>
          </a:p>
          <a:p>
            <a:pPr algn="ctr" eaLnBrk="1" hangingPunct="1">
              <a:lnSpc>
                <a:spcPct val="80000"/>
              </a:lnSpc>
            </a:pPr>
            <a:r>
              <a:rPr lang="pl-PL" sz="1800" smtClean="0"/>
              <a:t>Wywózka objęła głównie rodziny urzędników państwowych, między innymi sędziów, prokuratorów, policjantów i leśników, a także wojskowych                   i właścicieli ziemskich.</a:t>
            </a:r>
          </a:p>
          <a:p>
            <a:pPr algn="ctr" eaLnBrk="1" hangingPunct="1">
              <a:lnSpc>
                <a:spcPct val="80000"/>
              </a:lnSpc>
            </a:pPr>
            <a:endParaRPr lang="pl-PL" sz="1800" smtClean="0"/>
          </a:p>
          <a:p>
            <a:pPr algn="ctr" eaLnBrk="1" hangingPunct="1">
              <a:lnSpc>
                <a:spcPct val="80000"/>
              </a:lnSpc>
            </a:pPr>
            <a:r>
              <a:rPr lang="pl-PL" sz="1800" smtClean="0"/>
              <a:t>Pierwsza masowa deportacja przeprowadzona przez NKWD odbyła się             w warunkach, które dla wielu okazały się wyrokiem śmierci. W czasie jej realizacji temperatura dochodziła nawet do minus 40 stopni. Na spakowanie się wywożonym dawano od kilkunastu do kilkudziesięciu minut, a czasem nie pozwalano zabrać ze sobą niczego.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500" smtClean="0"/>
              <a:t>Jak wiele osób zesłano na Syberię?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Szacuje się, że ogółem,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w latach 1940 – 1941,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w wyniku przeprowadzonych deportacji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trafiło w głąb ZSRR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ponad 300 tys. obywateli polskich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mtClean="0"/>
              <a:t>(309 – 333 tys.).</a:t>
            </a:r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4500" smtClean="0"/>
              <a:t>W jakich warunkach </a:t>
            </a:r>
            <a:br>
              <a:rPr lang="pl-PL" sz="4500" smtClean="0"/>
            </a:br>
            <a:r>
              <a:rPr lang="pl-PL" sz="4500" smtClean="0"/>
              <a:t>przewożono ludzi?</a:t>
            </a:r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Ludzi przewożono w wagonach towarowych z zakratowanymi oknami. Podróż na miejsce zsyłki trwała niekiedy nawet kilka tygodni. Warunki panujące w czasie transportu były przerażające, ludzie umierali z zimna, głodu i wyczerpania. Po dotarciu na miejsce zesłańców czekała niewolnicza praca i nędza.</a:t>
            </a:r>
          </a:p>
          <a:p>
            <a:pPr eaLnBrk="1" hangingPunct="1"/>
            <a:endParaRPr lang="pl-PL" sz="2000" smtClean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3573463"/>
            <a:ext cx="5256212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pl-PL" sz="4500" smtClean="0"/>
              <a:t>W jakich warunkach Polacy </a:t>
            </a:r>
            <a:br>
              <a:rPr lang="pl-PL" sz="4500" smtClean="0"/>
            </a:br>
            <a:r>
              <a:rPr lang="pl-PL" sz="4500" smtClean="0"/>
              <a:t>żyli na Syberii?</a:t>
            </a:r>
          </a:p>
        </p:txBody>
      </p:sp>
      <p:sp>
        <p:nvSpPr>
          <p:cNvPr id="21506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43363" cy="4748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100" smtClean="0"/>
              <a:t>Opieka zdrowotna była prymitywna w całym Związku Radzieckim, szczególnie marna była jednak w rejonach, do których trafili zesłańcy. Życie ludzkie miało niewielką cenę. Ludzi zmuszano do pracy mimo choroby, chyba że lekarz (jeśli w ogóle był) stwierdził, że gorączka przekracza 40°C. Kobieta chora na zapalenie płuc musiała iść 12 kilometrów do lekarza, by uzyskać zwolnienie z pracy - mniejszym wysiłkiem było pójść na swoją zmianę.</a:t>
            </a:r>
          </a:p>
        </p:txBody>
      </p:sp>
      <p:pic>
        <p:nvPicPr>
          <p:cNvPr id="2150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1844675"/>
            <a:ext cx="2924175" cy="453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/>
          <a:lstStyle/>
          <a:p>
            <a:pPr eaLnBrk="1" hangingPunct="1"/>
            <a:r>
              <a:rPr lang="pl-PL" sz="800" smtClean="0"/>
              <a:t>.</a:t>
            </a:r>
          </a:p>
        </p:txBody>
      </p:sp>
      <p:sp>
        <p:nvSpPr>
          <p:cNvPr id="22530" name="Symbol zastępczy zawartości 5"/>
          <p:cNvSpPr>
            <a:spLocks noGrp="1"/>
          </p:cNvSpPr>
          <p:nvPr>
            <p:ph sz="half" idx="1"/>
          </p:nvPr>
        </p:nvSpPr>
        <p:spPr>
          <a:xfrm>
            <a:off x="250825" y="908050"/>
            <a:ext cx="4244975" cy="54467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40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300" smtClean="0"/>
              <a:t>  Śmierć czy kontuzja pracującej osoby mogła oznaczać katastrofę dla członków jej rodziny. Ojciec Stanisława R. odniósł obrażenia głowy             i pleców, gdy w kopalni spadł na niego duży kamień. Lekarz najpierw uznał go za symulanta i zagroził, że na pół roku ograniczy mu płacę o jedną czwartą. Gdy stało się jasne, że mężczyzna musi trafić do szpitala, w ciągu jego dwutygodniowego pobytu rodzinie nie wydano racji żywnościowych.</a:t>
            </a:r>
          </a:p>
          <a:p>
            <a:pPr marL="0" indent="0" eaLnBrk="1" hangingPunct="1">
              <a:lnSpc>
                <a:spcPct val="80000"/>
              </a:lnSpc>
            </a:pPr>
            <a:endParaRPr lang="pl-PL" sz="2300" smtClean="0"/>
          </a:p>
          <a:p>
            <a:pPr marL="0" indent="0" eaLnBrk="1" hangingPunct="1">
              <a:lnSpc>
                <a:spcPct val="80000"/>
              </a:lnSpc>
            </a:pPr>
            <a:endParaRPr lang="pl-PL" sz="2400" smtClean="0"/>
          </a:p>
        </p:txBody>
      </p:sp>
      <p:pic>
        <p:nvPicPr>
          <p:cNvPr id="22531" name="Picture 6" descr="Polscy zesłańcy w ZSR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60800"/>
            <a:ext cx="4021138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8" descr="22.11.1940, Polscy zesłańcy, okolice Swierdłowska, ZSRR. Grupa kobiet pracujących przy wyrębie lasu. Na odwrocie podpis: Pamiątka z Uralu. Świerdłow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41438"/>
            <a:ext cx="3889375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679950" cy="5518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000" smtClean="0"/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   Andrzej W., jedenastoletni chłopiec pracujący na Syberii przy budowie kolei, zachorował na zapalenie płuc i trafił do szpitala, gdzie poddano go zabiegowi. Nie było leków, środków znieczulających ani przeciwbólowych, musiał zatem wytrzymać nieznośny ból, gdy zakładano mu dren do płuc                i odciągnięto ponad litr ropy. Chorował potem przez dziewięć miesięcy, a na podstawie wykonanego później prześwietlenia stwierdzono, że jego płuca "niemal całkiem wygniły".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000" smtClean="0"/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Ocenia się, że spośród wywiezionych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ze wschodniej Polski dzieci zmarło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około 20 procent.</a:t>
            </a:r>
          </a:p>
          <a:p>
            <a:pPr marL="0" indent="0" algn="ctr" eaLnBrk="1" hangingPunct="1">
              <a:lnSpc>
                <a:spcPct val="80000"/>
              </a:lnSpc>
            </a:pPr>
            <a:endParaRPr lang="pl-PL" sz="200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000" smtClean="0"/>
          </a:p>
        </p:txBody>
      </p:sp>
      <p:sp>
        <p:nvSpPr>
          <p:cNvPr id="23554" name="Tytuł 4"/>
          <p:cNvSpPr>
            <a:spLocks noGrp="1"/>
          </p:cNvSpPr>
          <p:nvPr>
            <p:ph type="title"/>
          </p:nvPr>
        </p:nvSpPr>
        <p:spPr>
          <a:xfrm flipV="1">
            <a:off x="457200" y="658813"/>
            <a:ext cx="8229600" cy="46037"/>
          </a:xfrm>
        </p:spPr>
        <p:txBody>
          <a:bodyPr/>
          <a:lstStyle/>
          <a:p>
            <a:pPr eaLnBrk="1" hangingPunct="1"/>
            <a:r>
              <a:rPr lang="pl-PL" sz="800" smtClean="0"/>
              <a:t>.</a:t>
            </a:r>
          </a:p>
        </p:txBody>
      </p:sp>
      <p:pic>
        <p:nvPicPr>
          <p:cNvPr id="23555" name="Picture 8" descr="473824,489249,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557338"/>
            <a:ext cx="2438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/>
          <a:lstStyle/>
          <a:p>
            <a:pPr eaLnBrk="1" hangingPunct="1"/>
            <a:r>
              <a:rPr lang="pl-PL" sz="800" smtClean="0"/>
              <a:t>.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0825" y="908050"/>
            <a:ext cx="4176713" cy="5834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00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Wśród "wolnych osadników"            z Kazachstanu śmiertelność wynosiła 10-15 procent rocznie. Pierwsi umierali starcy i dzieci.     Na Syberii było wiele zgonów           z powodu zapalenia płuc oraz powracających, niszczycielskich epidemii tyfusu.                               W Jeglecu w obwodzie archangielskim                                  w czterystupięćdziesięcioosobowym osiedlu zmarło 150 osób. Rozpacz po stracie bliskich potęgował brak możliwości urządzenia im godnego pogrzebu. Jedna z matek musiała nieść ciało swego sześcioletniego syna ze szpitala do kołchozu      przez 10 kilometrów,             podczas nocnej burzy.</a:t>
            </a:r>
          </a:p>
        </p:txBody>
      </p:sp>
      <p:pic>
        <p:nvPicPr>
          <p:cNvPr id="24579" name="Picture 6" descr="deportac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44675"/>
            <a:ext cx="4067175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0325"/>
          </a:xfrm>
        </p:spPr>
        <p:txBody>
          <a:bodyPr/>
          <a:lstStyle/>
          <a:p>
            <a:pPr eaLnBrk="1" hangingPunct="1"/>
            <a:r>
              <a:rPr lang="pl-PL" sz="800" smtClean="0"/>
              <a:t>.</a:t>
            </a:r>
          </a:p>
        </p:txBody>
      </p:sp>
      <p:sp>
        <p:nvSpPr>
          <p:cNvPr id="25602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850" y="908050"/>
            <a:ext cx="4171950" cy="54467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20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200" smtClean="0"/>
              <a:t> W Kazachstanie nie było drewna na trumny; na Syberii, gdzie drewna nie brakowało, deski na trumny trzeba było kraść. Zachowało się wiele opowieści Polaków o tym, jak musieli błagać miejscowych        o konia i wóz, by mogli zabrać ciało zmarłego w głąb stepu lub lasu, żeby tam je pochować, oraz o kilofy, by mogli wykopać grób w zamarzniętej ziemi - do większości zgonów dochodziło w ciągu długich i mroźnych zim.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200" smtClean="0"/>
          </a:p>
        </p:txBody>
      </p:sp>
      <p:pic>
        <p:nvPicPr>
          <p:cNvPr id="25603" name="Picture 8" descr="0002T4925SKHP6P4-C116-F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916113"/>
            <a:ext cx="4271962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ształt fali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Kształt fali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796</Words>
  <Application>Microsoft Office PowerPoint</Application>
  <PresentationFormat>Pokaz na ekranie (4:3)</PresentationFormat>
  <Paragraphs>105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4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Przepływ</vt:lpstr>
      <vt:lpstr>Przepływ</vt:lpstr>
      <vt:lpstr>Przepływ</vt:lpstr>
      <vt:lpstr>Przepływ</vt:lpstr>
      <vt:lpstr>POLACY NA SYBERII  I W KAZACHSTANIE</vt:lpstr>
      <vt:lpstr>Zsyłki na Syberię. Po co były?</vt:lpstr>
      <vt:lpstr>Jak wiele osób zesłano na Syberię?</vt:lpstr>
      <vt:lpstr>W jakich warunkach  przewożono ludzi?</vt:lpstr>
      <vt:lpstr>W jakich warunkach Polacy  żyli na Syberii?</vt:lpstr>
      <vt:lpstr>.</vt:lpstr>
      <vt:lpstr>.</vt:lpstr>
      <vt:lpstr>.</vt:lpstr>
      <vt:lpstr>.</vt:lpstr>
      <vt:lpstr>Z jakimi problemami musieli zmagać się na co dzień?</vt:lpstr>
      <vt:lpstr>Jakie piosenki śpiewano, aby podtrzymać się na duchu?</vt:lpstr>
      <vt:lpstr>Jak zachować pamięć  o doświadczeniach Sybiru?</vt:lpstr>
      <vt:lpstr>Slajd 13</vt:lpstr>
      <vt:lpstr>    Zuzanna Krzynowek, klasa VI a Szkoła Podstawowa z Oddziałami Integracyjnymi im. ks. Jana Twardowskiego w Turośli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Polacy na Syberii.</dc:title>
  <dc:creator>Z</dc:creator>
  <cp:lastModifiedBy>.</cp:lastModifiedBy>
  <cp:revision>37</cp:revision>
  <dcterms:created xsi:type="dcterms:W3CDTF">2015-03-13T17:56:07Z</dcterms:created>
  <dcterms:modified xsi:type="dcterms:W3CDTF">2015-03-19T23:50:40Z</dcterms:modified>
</cp:coreProperties>
</file>