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BF72056-EEA5-423C-A07F-94294F2433C9}">
          <p14:sldIdLst>
            <p14:sldId id="256"/>
            <p14:sldId id="280"/>
            <p14:sldId id="258"/>
            <p14:sldId id="259"/>
            <p14:sldId id="260"/>
            <p14:sldId id="261"/>
            <p14:sldId id="262"/>
          </p14:sldIdLst>
        </p14:section>
        <p14:section name="Sekcja bez tytułu" id="{DDAF6D2D-6E3A-4BB5-9FDB-C055CF8D9386}">
          <p14:sldIdLst>
            <p14:sldId id="263"/>
            <p14:sldId id="267"/>
            <p14:sldId id="265"/>
            <p14:sldId id="266"/>
            <p14:sldId id="269"/>
            <p14:sldId id="268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660"/>
  </p:normalViewPr>
  <p:slideViewPr>
    <p:cSldViewPr>
      <p:cViewPr varScale="1">
        <p:scale>
          <a:sx n="87" d="100"/>
          <a:sy n="87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9EC7A-64DF-4A7B-82EE-EDA1389A20A6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CA7A5-55CB-4349-92ED-7DBE8CCA3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36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23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515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9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17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803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180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170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685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858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523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11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5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651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64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88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07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06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14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77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54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A7A5-55CB-4349-92ED-7DBE8CCA3D0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64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48C3A3-BA2E-42E1-B77A-01DAC15F9A54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8366B0-91B7-4C79-BB95-225515B7183D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J%C4%99zyk_niemieck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CAUQjhw&amp;url=http://byway.pl/Google/szczegoly.aspx?guid%3D8afe7e9e-8389-4e28-826c-59f17ae80114&amp;ei=bNz6VOWRFYWsPc_4gIgI&amp;psig=AFQjCNEjUf-qs3n5z_u-PgPbRPGo_y5Kww&amp;ust=1425812201843584&amp;cad=rj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9ikTGUMC9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Mewy#cite_note-ioc-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i="1" dirty="0">
                <a:solidFill>
                  <a:schemeClr val="tx1"/>
                </a:solidFill>
              </a:rPr>
              <a:t>Zapraszamy do Trójmiasta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chemeClr val="tx1"/>
                </a:solidFill>
              </a:rPr>
              <a:t> </a:t>
            </a:r>
            <a:endParaRPr lang="pl-PL" b="1" i="1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572000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Autorzy:</a:t>
            </a:r>
            <a:endParaRPr lang="pl-PL" dirty="0"/>
          </a:p>
          <a:p>
            <a:r>
              <a:rPr lang="pl-PL" dirty="0"/>
              <a:t>Albert </a:t>
            </a:r>
            <a:r>
              <a:rPr lang="pl-PL" dirty="0" err="1"/>
              <a:t>Stachelek</a:t>
            </a:r>
            <a:endParaRPr lang="pl-PL" dirty="0"/>
          </a:p>
          <a:p>
            <a:r>
              <a:rPr lang="pl-PL" dirty="0"/>
              <a:t>Adrian Duda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7522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Gdańsk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2249263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63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Fontanna Neptuna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W 1549 przed Dworem Artusa istniała bliżej nieznana studnia, być może już z metalowymi dekoracjami. Znajdowała się ona nieco bliżej </a:t>
            </a:r>
            <a:r>
              <a:rPr lang="pl-PL" sz="2000" dirty="0" smtClean="0">
                <a:solidFill>
                  <a:schemeClr val="tx1"/>
                </a:solidFill>
              </a:rPr>
              <a:t>Motławy.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8" b="19268"/>
          <a:stretch>
            <a:fillRect/>
          </a:stretch>
        </p:blipFill>
        <p:spPr>
          <a:xfrm rot="785826">
            <a:off x="455030" y="1136862"/>
            <a:ext cx="4281677" cy="3513170"/>
          </a:xfrm>
          <a:prstGeom prst="roundRect">
            <a:avLst>
              <a:gd name="adj" fmla="val 193"/>
            </a:avLst>
          </a:prstGeom>
        </p:spPr>
      </p:pic>
    </p:spTree>
    <p:extLst>
      <p:ext uri="{BB962C8B-B14F-4D97-AF65-F5344CB8AC3E}">
        <p14:creationId xmlns:p14="http://schemas.microsoft.com/office/powerpoint/2010/main" val="31180039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Stare Miasto w Gdańsku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3163747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Stare Miasto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(niem.</a:t>
            </a:r>
            <a:r>
              <a:rPr lang="pl-PL" dirty="0" smtClean="0">
                <a:solidFill>
                  <a:schemeClr val="tx1"/>
                </a:solidFill>
                <a:hlinkClick r:id="rId3" tooltip="Język niemiecki"/>
              </a:rPr>
              <a:t>.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i="1" dirty="0">
                <a:solidFill>
                  <a:schemeClr val="tx1"/>
                </a:solidFill>
              </a:rPr>
              <a:t>Altstadt</a:t>
            </a:r>
            <a:r>
              <a:rPr lang="pl-PL" dirty="0">
                <a:solidFill>
                  <a:schemeClr val="tx1"/>
                </a:solidFill>
              </a:rPr>
              <a:t>) – część gdańskiej dzielnicy Śródmieście. Jest to najstarszy obszar miasta.</a:t>
            </a:r>
          </a:p>
          <a:p>
            <a:r>
              <a:rPr lang="pl-PL" dirty="0">
                <a:solidFill>
                  <a:schemeClr val="tx1"/>
                </a:solidFill>
              </a:rPr>
              <a:t>Historyczna tkanka miejska została zniszczona w wyniku II wojny światowej. Obszar jest mylony z położonym nieopodal Głównym Miastem, na którym znajduje się większość gdańskich zabytków. Stare Miasto ma charakter usługowo-mieszkalny.</a:t>
            </a:r>
          </a:p>
          <a:p>
            <a:r>
              <a:rPr lang="pl-PL" dirty="0">
                <a:solidFill>
                  <a:schemeClr val="tx1"/>
                </a:solidFill>
              </a:rPr>
              <a:t>Na terenie Starego Miasta żył i pracował astronom Jan Heweliusz.</a:t>
            </a:r>
          </a:p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r="15877"/>
          <a:stretch>
            <a:fillRect/>
          </a:stretch>
        </p:blipFill>
        <p:spPr>
          <a:xfrm rot="272398">
            <a:off x="838200" y="137160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3928349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4048" y="476672"/>
            <a:ext cx="3812645" cy="2429934"/>
          </a:xfrm>
        </p:spPr>
        <p:txBody>
          <a:bodyPr/>
          <a:lstStyle/>
          <a:p>
            <a:r>
              <a:rPr lang="pl-PL" b="1" i="1" dirty="0" smtClean="0">
                <a:solidFill>
                  <a:schemeClr val="bg1"/>
                </a:solidFill>
              </a:rPr>
              <a:t>Pomnik </a:t>
            </a:r>
            <a:r>
              <a:rPr lang="pl-PL" b="1" i="1" dirty="0" err="1" smtClean="0">
                <a:solidFill>
                  <a:schemeClr val="bg1"/>
                </a:solidFill>
              </a:rPr>
              <a:t>Wersteplatte</a:t>
            </a:r>
            <a:endParaRPr lang="pl-PL" b="1" i="1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932040" y="2852936"/>
            <a:ext cx="3818467" cy="3456384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Budowa dzieła została zainicjowana przez Radę Ochrony Pamięci Walk i Męczeństwa. Monument składa się z 236 bloków granitowych przywiezionych z kamieniołomów w Strzegomiu i Borowie o łącznej wadze 1150 t i ozdobiony płaskorzeźbami oraz napisami. Autorami projektu pomnika, wybranego spośród 63 innych, są: Adam Haupt, </a:t>
            </a:r>
            <a:r>
              <a:rPr lang="pl-PL" dirty="0" smtClean="0">
                <a:solidFill>
                  <a:schemeClr val="tx1"/>
                </a:solidFill>
              </a:rPr>
              <a:t>Franciszek Duszeńko</a:t>
            </a:r>
            <a:r>
              <a:rPr lang="pl-PL" dirty="0">
                <a:solidFill>
                  <a:schemeClr val="tx1"/>
                </a:solidFill>
              </a:rPr>
              <a:t>, Henryk </a:t>
            </a:r>
            <a:r>
              <a:rPr lang="pl-PL" dirty="0" smtClean="0">
                <a:solidFill>
                  <a:schemeClr val="tx1"/>
                </a:solidFill>
              </a:rPr>
              <a:t>Kitowski</a:t>
            </a:r>
            <a:r>
              <a:rPr lang="pl-PL" dirty="0">
                <a:solidFill>
                  <a:schemeClr val="tx1"/>
                </a:solidFill>
              </a:rPr>
              <a:t>. Kształt bryły pomnika przypomina wyszczerbiony bagnet wbity w ziemię. Siedem zniczy u stóp pomnika odnosi się do siedmiu dni obrony </a:t>
            </a:r>
            <a:r>
              <a:rPr lang="pl-PL" dirty="0" smtClean="0">
                <a:solidFill>
                  <a:schemeClr val="tx1"/>
                </a:solidFill>
              </a:rPr>
              <a:t>Westerplatte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9" b="19229"/>
          <a:stretch>
            <a:fillRect/>
          </a:stretch>
        </p:blipFill>
        <p:spPr>
          <a:xfrm rot="441027">
            <a:off x="611560" y="980728"/>
            <a:ext cx="4392488" cy="4388998"/>
          </a:xfrm>
        </p:spPr>
      </p:pic>
    </p:spTree>
    <p:extLst>
      <p:ext uri="{BB962C8B-B14F-4D97-AF65-F5344CB8AC3E}">
        <p14:creationId xmlns:p14="http://schemas.microsoft.com/office/powerpoint/2010/main" val="1125343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Herb Gdańska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Herb Miasta Gdańska</a:t>
            </a:r>
          </a:p>
          <a:p>
            <a:r>
              <a:rPr lang="pl-PL" b="1" dirty="0">
                <a:solidFill>
                  <a:schemeClr val="tx1"/>
                </a:solidFill>
              </a:rPr>
              <a:t>Herb Gdańska</a:t>
            </a:r>
            <a:r>
              <a:rPr lang="pl-PL" dirty="0">
                <a:solidFill>
                  <a:schemeClr val="tx1"/>
                </a:solidFill>
              </a:rPr>
              <a:t> – jeden z symboli miejskich </a:t>
            </a:r>
            <a:r>
              <a:rPr lang="pl-PL" dirty="0" smtClean="0">
                <a:solidFill>
                  <a:schemeClr val="tx1"/>
                </a:solidFill>
              </a:rPr>
              <a:t>Gdańska</a:t>
            </a:r>
            <a:r>
              <a:rPr lang="pl-PL" dirty="0">
                <a:solidFill>
                  <a:schemeClr val="tx1"/>
                </a:solidFill>
              </a:rPr>
              <a:t>. Występuje w dwóch postaciach: herbu Miasta Gdańska i herbu wielkiego (z trzymaczami i dewizą) Miasta Gdańska.</a:t>
            </a:r>
          </a:p>
          <a:p>
            <a:r>
              <a:rPr lang="pl-PL" dirty="0">
                <a:solidFill>
                  <a:schemeClr val="tx1"/>
                </a:solidFill>
              </a:rPr>
              <a:t>Herb przedstawia na tarczy hiszpańskiej (z zaokrąglonym dołem znanym z XV wieku), na czerwonym polu złotą koronę otwartą i dwa równoramienne srebrne krzyże w słup niewchodzące w koronę.</a:t>
            </a:r>
          </a:p>
          <a:p>
            <a:r>
              <a:rPr lang="pl-PL" dirty="0">
                <a:solidFill>
                  <a:schemeClr val="tx1"/>
                </a:solidFill>
              </a:rPr>
              <a:t>Obecnie obowiązuje na podstawie Statutu z 26 sierpnia 2010 </a:t>
            </a:r>
            <a:r>
              <a:rPr lang="pl-PL" dirty="0" smtClean="0">
                <a:solidFill>
                  <a:schemeClr val="tx1"/>
                </a:solidFill>
              </a:rPr>
              <a:t>roku</a:t>
            </a:r>
            <a:r>
              <a:rPr lang="pl-PL" baseline="30000" dirty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r="2926"/>
          <a:stretch>
            <a:fillRect/>
          </a:stretch>
        </p:blipFill>
        <p:spPr>
          <a:xfrm rot="459011">
            <a:off x="838200" y="137160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110148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930093"/>
          </a:xfrm>
        </p:spPr>
        <p:txBody>
          <a:bodyPr/>
          <a:lstStyle/>
          <a:p>
            <a:r>
              <a:rPr lang="pl-PL" dirty="0" smtClean="0"/>
              <a:t>Kościół N.M.P.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868333" y="1340769"/>
            <a:ext cx="3818467" cy="3866232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Bazylika konkatedralna Wniebowzięcia Najświętszej Maryi Panny w Gdańsku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b="1" dirty="0">
                <a:solidFill>
                  <a:schemeClr val="tx1"/>
                </a:solidFill>
              </a:rPr>
              <a:t>kościół Mariacki</a:t>
            </a:r>
            <a:r>
              <a:rPr lang="pl-PL" dirty="0">
                <a:solidFill>
                  <a:schemeClr val="tx1"/>
                </a:solidFill>
              </a:rPr>
              <a:t> – historyczna </a:t>
            </a:r>
            <a:r>
              <a:rPr lang="pl-PL" dirty="0" smtClean="0">
                <a:solidFill>
                  <a:schemeClr val="tx1"/>
                </a:solidFill>
              </a:rPr>
              <a:t>fara </a:t>
            </a:r>
            <a:r>
              <a:rPr lang="pl-PL" dirty="0">
                <a:solidFill>
                  <a:schemeClr val="tx1"/>
                </a:solidFill>
              </a:rPr>
              <a:t>Głównego Miasta w Gdańsku, pełniąca funkcję kościoła katolickiego i ewangelickiego (w latach 1572-1945), od 1986 konkatedra diecezji </a:t>
            </a:r>
            <a:r>
              <a:rPr lang="pl-PL" dirty="0" smtClean="0">
                <a:solidFill>
                  <a:schemeClr val="tx1"/>
                </a:solidFill>
              </a:rPr>
              <a:t>gdańskiej</a:t>
            </a:r>
            <a:r>
              <a:rPr lang="pl-PL" dirty="0">
                <a:solidFill>
                  <a:schemeClr val="tx1"/>
                </a:solidFill>
              </a:rPr>
              <a:t>, która w 1992 stała się archidiecezją. Kościół jest dedykowany </a:t>
            </a:r>
            <a:r>
              <a:rPr lang="pl-PL" dirty="0" smtClean="0">
                <a:solidFill>
                  <a:schemeClr val="tx1"/>
                </a:solidFill>
              </a:rPr>
              <a:t>Najświętsze </a:t>
            </a:r>
            <a:r>
              <a:rPr lang="pl-PL" dirty="0">
                <a:solidFill>
                  <a:schemeClr val="tx1"/>
                </a:solidFill>
              </a:rPr>
              <a:t>Marii Panny, nosi wezwanie Wniebowzięcia NMP. Położony jest na placu między ulicami Piwną i </a:t>
            </a:r>
            <a:r>
              <a:rPr lang="pl-PL" dirty="0" smtClean="0">
                <a:solidFill>
                  <a:schemeClr val="tx1"/>
                </a:solidFill>
              </a:rPr>
              <a:t>Chlebnicką</a:t>
            </a:r>
            <a:r>
              <a:rPr lang="pl-PL" dirty="0">
                <a:solidFill>
                  <a:schemeClr val="tx1"/>
                </a:solidFill>
              </a:rPr>
              <a:t>, a Św. </a:t>
            </a:r>
            <a:r>
              <a:rPr lang="pl-PL" dirty="0" smtClean="0">
                <a:solidFill>
                  <a:schemeClr val="tx1"/>
                </a:solidFill>
              </a:rPr>
              <a:t>Ducha</a:t>
            </a:r>
            <a:r>
              <a:rPr lang="pl-PL" dirty="0">
                <a:solidFill>
                  <a:schemeClr val="tx1"/>
                </a:solidFill>
              </a:rPr>
              <a:t>. Od strony Motławy bezpośrednio do jednej z bram świątyni prowadzi ul. Mariacka. Kościół Mariacki jest największą świątynią na świecie zbudowaną z </a:t>
            </a:r>
            <a:r>
              <a:rPr lang="pl-PL" dirty="0" smtClean="0">
                <a:solidFill>
                  <a:schemeClr val="tx1"/>
                </a:solidFill>
              </a:rPr>
              <a:t>cegły</a:t>
            </a:r>
            <a:r>
              <a:rPr lang="pl-PL" baseline="30000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Jej charakterystyczna sylwetka, której akcentami są masywna zachodnia wieża dzwonna i smukłe narożne wieżyczki tworzy dominantę w panoramie miasta. Zbudowany w latach 1346-1506 kościół jest przykładem gotyku ceglanego, odmiany stylu w architekturze gotyckiej upowszechnionego w krajach basenu </a:t>
            </a:r>
            <a:r>
              <a:rPr lang="pl-PL" dirty="0" smtClean="0">
                <a:solidFill>
                  <a:schemeClr val="tx1"/>
                </a:solidFill>
              </a:rPr>
              <a:t>Morza Bałtyckiego.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r="10328"/>
          <a:stretch>
            <a:fillRect/>
          </a:stretch>
        </p:blipFill>
        <p:spPr>
          <a:xfrm rot="495989">
            <a:off x="838200" y="137160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3628162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Zielona Brama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Brama Zielona</a:t>
            </a:r>
            <a:r>
              <a:rPr lang="pl-PL" dirty="0">
                <a:solidFill>
                  <a:schemeClr val="tx1"/>
                </a:solidFill>
              </a:rPr>
              <a:t> Głównego Miasta </a:t>
            </a:r>
            <a:r>
              <a:rPr lang="pl-PL" dirty="0" smtClean="0">
                <a:solidFill>
                  <a:schemeClr val="tx1"/>
                </a:solidFill>
              </a:rPr>
              <a:t>(</a:t>
            </a:r>
            <a:r>
              <a:rPr lang="pl-PL" i="1" dirty="0" err="1" smtClean="0">
                <a:solidFill>
                  <a:schemeClr val="tx1"/>
                </a:solidFill>
              </a:rPr>
              <a:t>Grünes</a:t>
            </a:r>
            <a:r>
              <a:rPr lang="pl-PL" i="1" dirty="0" smtClean="0">
                <a:solidFill>
                  <a:schemeClr val="tx1"/>
                </a:solidFill>
              </a:rPr>
              <a:t> </a:t>
            </a:r>
            <a:r>
              <a:rPr lang="pl-PL" i="1" dirty="0">
                <a:solidFill>
                  <a:schemeClr val="tx1"/>
                </a:solidFill>
              </a:rPr>
              <a:t>Tor</a:t>
            </a:r>
            <a:r>
              <a:rPr lang="pl-PL" dirty="0">
                <a:solidFill>
                  <a:schemeClr val="tx1"/>
                </a:solidFill>
              </a:rPr>
              <a:t>, dawniej Brama Kogi) – prawdopodobnie najstarsza z bram wodnych Gdańska, wzmiankowana w roku 1357.</a:t>
            </a:r>
          </a:p>
          <a:p>
            <a:r>
              <a:rPr lang="pl-PL" dirty="0">
                <a:solidFill>
                  <a:schemeClr val="tx1"/>
                </a:solidFill>
              </a:rPr>
              <a:t>Brama Zielona to pierwszy w Gdańsku przykład manieryzmu niderlandzkiego, stylu, który nadał miastu charakterystyczne piętno.</a:t>
            </a:r>
          </a:p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r="8179"/>
          <a:stretch>
            <a:fillRect/>
          </a:stretch>
        </p:blipFill>
        <p:spPr>
          <a:xfrm rot="400637">
            <a:off x="838200" y="137160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2244865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Gdynia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93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218125"/>
          </a:xfrm>
        </p:spPr>
        <p:txBody>
          <a:bodyPr/>
          <a:lstStyle/>
          <a:p>
            <a:pPr algn="ctr"/>
            <a:r>
              <a:rPr lang="pl-PL" dirty="0" smtClean="0"/>
              <a:t>Herb Gdyni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868333" y="1844825"/>
            <a:ext cx="3818467" cy="3960440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Herb miasta Gdyni to w polu czerwonym dwie złote ryby odwrócone względem siebie, przebite srebrnym mieczem rękojeścią w górę. Miecz nie zawiera czubka. Górna ryba jest zwrócona w prawo. Srebrny miecz na czerwonym tle nawiązuje do proporca polskiej Marynarki Wojennej i wyraża odwagę mieszkańców Gdyni w obronie polskiego morza. Dwie ryby – jedna zwrócona na zachód, druga na wschód – wskazują na nadmorski charakter miasta i przypominają dawną wieś rybacką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1" b="14881"/>
          <a:stretch>
            <a:fillRect/>
          </a:stretch>
        </p:blipFill>
        <p:spPr>
          <a:xfrm rot="544641">
            <a:off x="755576" y="1340768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560033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812645" cy="1152128"/>
          </a:xfrm>
        </p:spPr>
        <p:txBody>
          <a:bodyPr/>
          <a:lstStyle/>
          <a:p>
            <a:pPr algn="ctr"/>
            <a:r>
              <a:rPr lang="pl-PL" dirty="0" smtClean="0"/>
              <a:t>Muzeum Gdyni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868333" y="1484784"/>
            <a:ext cx="3818467" cy="4104455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Muzeum Miasta Gdyni</a:t>
            </a:r>
            <a:r>
              <a:rPr lang="pl-PL" dirty="0">
                <a:solidFill>
                  <a:schemeClr val="tx1"/>
                </a:solidFill>
              </a:rPr>
              <a:t> – instytucja powstała w 1 stycznia 1983 roku, powołana przez Prezydenta Miasta.</a:t>
            </a:r>
          </a:p>
          <a:p>
            <a:r>
              <a:rPr lang="pl-PL" dirty="0">
                <a:solidFill>
                  <a:schemeClr val="tx1"/>
                </a:solidFill>
              </a:rPr>
              <a:t>Głównym celem Muzeum jest dokumentowanie i popularyzacja informacji o historii i współczesności Gdyni, ze szczególnym uwzględnieniem znaczenia ośrodka miejsko-portowego w okresie </a:t>
            </a:r>
            <a:r>
              <a:rPr lang="pl-PL" dirty="0" smtClean="0">
                <a:solidFill>
                  <a:schemeClr val="tx1"/>
                </a:solidFill>
              </a:rPr>
              <a:t>II </a:t>
            </a:r>
            <a:r>
              <a:rPr lang="pl-PL" dirty="0">
                <a:solidFill>
                  <a:schemeClr val="tx1"/>
                </a:solidFill>
              </a:rPr>
              <a:t>Rzeczypospolitej.</a:t>
            </a:r>
          </a:p>
          <a:p>
            <a:r>
              <a:rPr lang="pl-PL" dirty="0">
                <a:solidFill>
                  <a:schemeClr val="tx1"/>
                </a:solidFill>
              </a:rPr>
              <a:t>Głównym celem placówki jest gromadzenie, opracowywanie i udostępnianie obiektów związanych z historią i współczesnością miasta. Muzeum zgromadziło dotychczas w Dziale Dokumentacji Historii Miasta i Dziale Sztuki ponad 50 tysięcy obiektów.</a:t>
            </a:r>
          </a:p>
          <a:p>
            <a:r>
              <a:rPr lang="pl-PL" dirty="0">
                <a:solidFill>
                  <a:schemeClr val="tx1"/>
                </a:solidFill>
              </a:rPr>
              <a:t>16 listopada 2007 roku Prezydent </a:t>
            </a:r>
            <a:r>
              <a:rPr lang="pl-PL" dirty="0" smtClean="0">
                <a:solidFill>
                  <a:schemeClr val="tx1"/>
                </a:solidFill>
              </a:rPr>
              <a:t>Lech </a:t>
            </a:r>
            <a:r>
              <a:rPr lang="pl-PL" dirty="0">
                <a:solidFill>
                  <a:schemeClr val="tx1"/>
                </a:solidFill>
              </a:rPr>
              <a:t>Kaczyński wziął udział w uroczystości otwarcia nowego gmachu Muzeum Miasta Gdyni.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 rot="479630">
            <a:off x="838200" y="137160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3544311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Sopot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2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64206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Para Kaszubów Na ławce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868333" y="1124744"/>
            <a:ext cx="3818467" cy="468051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Ławeczka pary Kaszubów</a:t>
            </a:r>
            <a:r>
              <a:rPr lang="pl-PL" dirty="0">
                <a:solidFill>
                  <a:schemeClr val="tx1"/>
                </a:solidFill>
              </a:rPr>
              <a:t> znajduje się w </a:t>
            </a:r>
            <a:r>
              <a:rPr lang="pl-PL" dirty="0" smtClean="0">
                <a:solidFill>
                  <a:schemeClr val="tx1"/>
                </a:solidFill>
              </a:rPr>
              <a:t>Gdyni na </a:t>
            </a:r>
            <a:r>
              <a:rPr lang="pl-PL" dirty="0">
                <a:solidFill>
                  <a:schemeClr val="tx1"/>
                </a:solidFill>
              </a:rPr>
              <a:t>placu Kaszubskim. Została odsłonięta 30 września 2006. Jej autorem jest rzeźbiarz i malarz Adam </a:t>
            </a:r>
            <a:r>
              <a:rPr lang="pl-PL" dirty="0" smtClean="0">
                <a:solidFill>
                  <a:schemeClr val="tx1"/>
                </a:solidFill>
              </a:rPr>
              <a:t>Dawczak-Dębicki</a:t>
            </a:r>
            <a:r>
              <a:rPr lang="pl-PL" dirty="0">
                <a:solidFill>
                  <a:schemeClr val="tx1"/>
                </a:solidFill>
              </a:rPr>
              <a:t>, absolwent Akademii Sztuk Pięknych, były dyrektor banku.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Ławeczka przedstawia małżeństwo Elżbietę i Jakuba Scheibe, reemigranta z Ameryki, zajmującego się rybołówstwem. Jakub Scheibe wzniósł w roku 1928 kamienicę przy placu Kaszubskim według projektu architekta Wiktora Lorenza. Na prośbę żony na ostatniej kondygnacji dobudował pomieszczenie, z okien którego roztaczał się widok morza aż do Mierzei Helskiej. Gdy Jakub łowił ryby, Elżbieta przesiadywała w tej izdebce, wypatrując jego powrotu. Kamienica zachowała się do naszych czasów i stoi na wprost ławeczki, nadal mieszkają w niej członkowie rodziny Scheibe.</a:t>
            </a:r>
          </a:p>
          <a:p>
            <a:endParaRPr lang="pl-PL" dirty="0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r="4341"/>
          <a:stretch>
            <a:fillRect/>
          </a:stretch>
        </p:blipFill>
        <p:spPr>
          <a:xfrm rot="571135">
            <a:off x="838200" y="137160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536312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362141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ORP </a:t>
            </a:r>
            <a:r>
              <a:rPr lang="pl-PL" dirty="0" smtClean="0">
                <a:solidFill>
                  <a:schemeClr val="bg1"/>
                </a:solidFill>
              </a:rPr>
              <a:t>Błyskawica muzea </a:t>
            </a:r>
            <a:r>
              <a:rPr lang="pl-PL" dirty="0" smtClean="0">
                <a:solidFill>
                  <a:schemeClr val="bg1"/>
                </a:solidFill>
              </a:rPr>
              <a:t>i Skanseny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932040" y="1700808"/>
            <a:ext cx="3818467" cy="4248472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ORP Błyskawica</a:t>
            </a:r>
            <a:r>
              <a:rPr lang="pl-PL" dirty="0">
                <a:solidFill>
                  <a:schemeClr val="tx1"/>
                </a:solidFill>
              </a:rPr>
              <a:t> – polski niszczyciel, jeden z dwóch zbudowanych okrętów typu </a:t>
            </a:r>
            <a:r>
              <a:rPr lang="pl-PL" i="1" dirty="0">
                <a:solidFill>
                  <a:schemeClr val="tx1"/>
                </a:solidFill>
              </a:rPr>
              <a:t>Grom</a:t>
            </a:r>
            <a:r>
              <a:rPr lang="pl-PL" dirty="0">
                <a:solidFill>
                  <a:schemeClr val="tx1"/>
                </a:solidFill>
              </a:rPr>
              <a:t>, wprowadzony do służby w Marynarce Wojennej w 1937 roku. Uczestniczył w działaniach II wojny </a:t>
            </a:r>
            <a:r>
              <a:rPr lang="pl-PL" dirty="0" smtClean="0">
                <a:solidFill>
                  <a:schemeClr val="tx1"/>
                </a:solidFill>
              </a:rPr>
              <a:t>światowej </a:t>
            </a:r>
            <a:r>
              <a:rPr lang="pl-PL" dirty="0">
                <a:solidFill>
                  <a:schemeClr val="tx1"/>
                </a:solidFill>
              </a:rPr>
              <a:t>od pierwszych do ostatnich dni walk w Europie, operując na Atlantyku, Morzu Północnym i Morzu Śródziemnym. Brał udział między innymi w kampanii norweskiej i ewakuacji Dunkierki, bitwie o Atlantyk, operacjach </a:t>
            </a:r>
            <a:r>
              <a:rPr lang="pl-PL" i="1" dirty="0">
                <a:solidFill>
                  <a:schemeClr val="tx1"/>
                </a:solidFill>
              </a:rPr>
              <a:t>Torch</a:t>
            </a:r>
            <a:r>
              <a:rPr lang="pl-PL" dirty="0">
                <a:solidFill>
                  <a:schemeClr val="tx1"/>
                </a:solidFill>
              </a:rPr>
              <a:t> i </a:t>
            </a:r>
            <a:r>
              <a:rPr lang="pl-PL" i="1" dirty="0" smtClean="0">
                <a:solidFill>
                  <a:schemeClr val="tx1"/>
                </a:solidFill>
              </a:rPr>
              <a:t>Overlord</a:t>
            </a:r>
            <a:r>
              <a:rPr lang="pl-PL" dirty="0" smtClean="0">
                <a:solidFill>
                  <a:schemeClr val="tx1"/>
                </a:solidFill>
              </a:rPr>
              <a:t>oraz bitwie </a:t>
            </a:r>
            <a:r>
              <a:rPr lang="pl-PL" dirty="0">
                <a:solidFill>
                  <a:schemeClr val="tx1"/>
                </a:solidFill>
              </a:rPr>
              <a:t>pod Ushant. Działalność operacyjną u boku aliantów zakończył udziałem w operacji </a:t>
            </a:r>
            <a:r>
              <a:rPr lang="pl-PL" i="1" dirty="0">
                <a:solidFill>
                  <a:schemeClr val="tx1"/>
                </a:solidFill>
              </a:rPr>
              <a:t>Deadlight</a:t>
            </a:r>
            <a:r>
              <a:rPr lang="pl-PL" dirty="0">
                <a:solidFill>
                  <a:schemeClr val="tx1"/>
                </a:solidFill>
              </a:rPr>
              <a:t>. W maju 1946 został przejęty przez Royal Navy, pod polską banderę powrócił 1 lipca 1947 roku.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r="15725"/>
          <a:stretch>
            <a:fillRect/>
          </a:stretch>
        </p:blipFill>
        <p:spPr>
          <a:xfrm rot="519738">
            <a:off x="838200" y="1371600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3670880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 za uwagę.          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800800" cy="217725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Źródła: </a:t>
            </a:r>
            <a:r>
              <a:rPr lang="pl-PL" dirty="0" smtClean="0">
                <a:solidFill>
                  <a:schemeClr val="tx1"/>
                </a:solidFill>
              </a:rPr>
              <a:t>Internet (www.wikipedia.pl, www.youtube.pl)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8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Molo w Sopocie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932040" y="2780928"/>
            <a:ext cx="3818467" cy="2155635"/>
          </a:xfrm>
        </p:spPr>
        <p:txBody>
          <a:bodyPr/>
          <a:lstStyle/>
          <a:p>
            <a:r>
              <a:rPr lang="pl-PL" b="1" i="1" dirty="0" smtClean="0">
                <a:solidFill>
                  <a:schemeClr val="tx1"/>
                </a:solidFill>
              </a:rPr>
              <a:t>Najdłuższe </a:t>
            </a:r>
            <a:r>
              <a:rPr lang="pl-PL" b="1" i="1" dirty="0">
                <a:solidFill>
                  <a:schemeClr val="tx1"/>
                </a:solidFill>
              </a:rPr>
              <a:t>molo nad </a:t>
            </a:r>
            <a:r>
              <a:rPr lang="pl-PL" b="1" i="1" dirty="0" smtClean="0">
                <a:solidFill>
                  <a:schemeClr val="tx1"/>
                </a:solidFill>
              </a:rPr>
              <a:t>Morzem Bałtyckim . Ma </a:t>
            </a:r>
            <a:r>
              <a:rPr lang="pl-PL" b="1" i="1" dirty="0">
                <a:solidFill>
                  <a:schemeClr val="tx1"/>
                </a:solidFill>
              </a:rPr>
              <a:t>około pół kilometra długości — część spacerowa ma 511,5 m, z czego 458 m wchodzi w głąb Zatoki </a:t>
            </a:r>
            <a:r>
              <a:rPr lang="pl-PL" b="1" i="1" dirty="0" smtClean="0">
                <a:solidFill>
                  <a:schemeClr val="tx1"/>
                </a:solidFill>
              </a:rPr>
              <a:t>Gdańskiej. </a:t>
            </a:r>
            <a:r>
              <a:rPr lang="pl-PL" b="1" i="1" dirty="0">
                <a:solidFill>
                  <a:schemeClr val="tx1"/>
                </a:solidFill>
              </a:rPr>
              <a:t>Jest jedną z największych atrakcji miasta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r="9578"/>
          <a:stretch>
            <a:fillRect/>
          </a:stretch>
        </p:blipFill>
        <p:spPr>
          <a:xfrm rot="21192978">
            <a:off x="799262" y="1359326"/>
            <a:ext cx="4174892" cy="3425552"/>
          </a:xfrm>
        </p:spPr>
      </p:pic>
    </p:spTree>
    <p:extLst>
      <p:ext uri="{BB962C8B-B14F-4D97-AF65-F5344CB8AC3E}">
        <p14:creationId xmlns:p14="http://schemas.microsoft.com/office/powerpoint/2010/main" val="799676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Plaża nad Bałtykiem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Sopocie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Na plaże w lato przychodzi dużo turystów.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r="20457"/>
          <a:stretch>
            <a:fillRect/>
          </a:stretch>
        </p:blipFill>
        <p:spPr>
          <a:xfrm rot="242510">
            <a:off x="498691" y="1145268"/>
            <a:ext cx="4176857" cy="3427165"/>
          </a:xfrm>
        </p:spPr>
      </p:pic>
    </p:spTree>
    <p:extLst>
      <p:ext uri="{BB962C8B-B14F-4D97-AF65-F5344CB8AC3E}">
        <p14:creationId xmlns:p14="http://schemas.microsoft.com/office/powerpoint/2010/main" val="2015126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Hotel GRANT w Sopocie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pięciogwiazdkowy </a:t>
            </a:r>
            <a:r>
              <a:rPr lang="pl-PL" dirty="0" smtClean="0">
                <a:solidFill>
                  <a:schemeClr val="tx1"/>
                </a:solidFill>
              </a:rPr>
              <a:t>hotel w  Sopocie  obecna </a:t>
            </a:r>
            <a:r>
              <a:rPr lang="pl-PL" dirty="0">
                <a:solidFill>
                  <a:schemeClr val="tx1"/>
                </a:solidFill>
              </a:rPr>
              <a:t>nazwa "</a:t>
            </a:r>
            <a:r>
              <a:rPr lang="pl-PL" dirty="0" err="1">
                <a:solidFill>
                  <a:schemeClr val="tx1"/>
                </a:solidFill>
              </a:rPr>
              <a:t>Sofitel</a:t>
            </a:r>
            <a:r>
              <a:rPr lang="pl-PL" dirty="0">
                <a:solidFill>
                  <a:schemeClr val="tx1"/>
                </a:solidFill>
              </a:rPr>
              <a:t> Grand Sopot</a:t>
            </a:r>
            <a:r>
              <a:rPr lang="pl-PL" dirty="0" smtClean="0">
                <a:solidFill>
                  <a:schemeClr val="tx1"/>
                </a:solidFill>
              </a:rPr>
              <a:t>".</a:t>
            </a:r>
          </a:p>
          <a:p>
            <a:r>
              <a:rPr lang="pl-PL" dirty="0">
                <a:solidFill>
                  <a:schemeClr val="tx1"/>
                </a:solidFill>
              </a:rPr>
              <a:t>Zbudowany został w stylu </a:t>
            </a:r>
            <a:r>
              <a:rPr lang="pl-PL" dirty="0" smtClean="0">
                <a:solidFill>
                  <a:schemeClr val="tx1"/>
                </a:solidFill>
              </a:rPr>
              <a:t>secesyjnym lub </a:t>
            </a:r>
            <a:r>
              <a:rPr lang="pl-PL" dirty="0">
                <a:solidFill>
                  <a:schemeClr val="tx1"/>
                </a:solidFill>
              </a:rPr>
              <a:t>neobarokowym w latach 1924-1927 kosztem około 20 mln guldenów </a:t>
            </a:r>
            <a:r>
              <a:rPr lang="pl-PL" dirty="0" smtClean="0">
                <a:solidFill>
                  <a:schemeClr val="tx1"/>
                </a:solidFill>
              </a:rPr>
              <a:t>gdańskich.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r="4359"/>
          <a:stretch>
            <a:fillRect/>
          </a:stretch>
        </p:blipFill>
        <p:spPr>
          <a:xfrm rot="281385">
            <a:off x="611560" y="1124743"/>
            <a:ext cx="4093656" cy="3358897"/>
          </a:xfrm>
        </p:spPr>
      </p:pic>
    </p:spTree>
    <p:extLst>
      <p:ext uri="{BB962C8B-B14F-4D97-AF65-F5344CB8AC3E}">
        <p14:creationId xmlns:p14="http://schemas.microsoft.com/office/powerpoint/2010/main" val="1313723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</a:t>
            </a:r>
            <a:r>
              <a:rPr lang="pl-PL" dirty="0" smtClean="0"/>
              <a:t> Morświn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860032" y="2780928"/>
            <a:ext cx="3818467" cy="2421467"/>
          </a:xfrm>
        </p:spPr>
        <p:txBody>
          <a:bodyPr/>
          <a:lstStyle/>
          <a:p>
            <a:r>
              <a:rPr lang="pl-PL" dirty="0" smtClean="0"/>
              <a:t>Film o </a:t>
            </a:r>
            <a:r>
              <a:rPr lang="pl-PL" dirty="0" err="1" smtClean="0"/>
              <a:t>mroświnach</a:t>
            </a:r>
            <a:r>
              <a:rPr lang="pl-PL" dirty="0" smtClean="0"/>
              <a:t>:</a:t>
            </a:r>
          </a:p>
          <a:p>
            <a:endParaRPr lang="pl-PL" dirty="0" smtClean="0">
              <a:hlinkClick r:id="rId3"/>
            </a:endParaRPr>
          </a:p>
          <a:p>
            <a:r>
              <a:rPr lang="pl-PL" dirty="0" smtClean="0">
                <a:hlinkClick r:id="rId3"/>
              </a:rPr>
              <a:t>https://www.youtube.com/watch?v=e9ikTGUMC9M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r="9629"/>
          <a:stretch>
            <a:fillRect/>
          </a:stretch>
        </p:blipFill>
        <p:spPr>
          <a:xfrm rot="489203">
            <a:off x="610736" y="1156151"/>
            <a:ext cx="3808980" cy="3125317"/>
          </a:xfrm>
        </p:spPr>
      </p:pic>
    </p:spTree>
    <p:extLst>
      <p:ext uri="{BB962C8B-B14F-4D97-AF65-F5344CB8AC3E}">
        <p14:creationId xmlns:p14="http://schemas.microsoft.com/office/powerpoint/2010/main" val="1976119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Mewa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Mewy</a:t>
            </a:r>
            <a:r>
              <a:rPr lang="pl-PL" dirty="0">
                <a:solidFill>
                  <a:schemeClr val="tx1"/>
                </a:solidFill>
              </a:rPr>
              <a:t> (Larinae) – podrodzina ptaków z rodziny mewodrodzina obejmuje gatunki zamieszkujące cały świat</a:t>
            </a:r>
            <a:r>
              <a:rPr lang="pl-PL" baseline="30000" dirty="0">
                <a:solidFill>
                  <a:schemeClr val="tx1"/>
                </a:solidFill>
                <a:hlinkClick r:id="rId3"/>
              </a:rPr>
              <a:t>[</a:t>
            </a:r>
            <a:r>
              <a:rPr lang="pl-PL" dirty="0" err="1" smtClean="0">
                <a:solidFill>
                  <a:schemeClr val="tx1"/>
                </a:solidFill>
              </a:rPr>
              <a:t>owatych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(Laridae).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r="9452"/>
          <a:stretch>
            <a:fillRect/>
          </a:stretch>
        </p:blipFill>
        <p:spPr>
          <a:xfrm rot="348377">
            <a:off x="838199" y="1371600"/>
            <a:ext cx="4350411" cy="3569568"/>
          </a:xfrm>
        </p:spPr>
      </p:pic>
    </p:spTree>
    <p:extLst>
      <p:ext uri="{BB962C8B-B14F-4D97-AF65-F5344CB8AC3E}">
        <p14:creationId xmlns:p14="http://schemas.microsoft.com/office/powerpoint/2010/main" val="3334491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476672"/>
            <a:ext cx="3812645" cy="2429934"/>
          </a:xfrm>
        </p:spPr>
        <p:txBody>
          <a:bodyPr/>
          <a:lstStyle/>
          <a:p>
            <a:pPr algn="ctr"/>
            <a:r>
              <a:rPr lang="pl-PL" dirty="0" smtClean="0"/>
              <a:t>Foka Szara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788024" y="2780928"/>
            <a:ext cx="4104455" cy="3240361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W Bałtyku występują trzy gatunki fok: foka szara, foka </a:t>
            </a:r>
            <a:r>
              <a:rPr lang="pl-PL" dirty="0" smtClean="0">
                <a:solidFill>
                  <a:schemeClr val="tx1"/>
                </a:solidFill>
              </a:rPr>
              <a:t>pospolita i </a:t>
            </a:r>
            <a:r>
              <a:rPr lang="pl-PL" dirty="0">
                <a:solidFill>
                  <a:schemeClr val="tx1"/>
                </a:solidFill>
              </a:rPr>
              <a:t>foka obrączkowana. Największą, a zarazem najczęściej pojawiającą się u polskich wybrzeży foką jest foka szara. Samce osiągają do 3 metrów długości i do 310 kg masy ciała</a:t>
            </a:r>
            <a:r>
              <a:rPr lang="pl-PL" baseline="30000" dirty="0">
                <a:solidFill>
                  <a:schemeClr val="tx1"/>
                </a:solidFill>
              </a:rPr>
              <a:t>[3]</a:t>
            </a:r>
            <a:r>
              <a:rPr lang="pl-PL" dirty="0">
                <a:solidFill>
                  <a:schemeClr val="tx1"/>
                </a:solidFill>
              </a:rPr>
              <a:t> u największych osobników. Samice, które u każdego gatunku fok są nieco mniejsze, osiągają przeciętnie 1,8 m długości i 155 kg masy ciała</a:t>
            </a:r>
            <a:r>
              <a:rPr lang="pl-PL" baseline="30000" dirty="0">
                <a:solidFill>
                  <a:schemeClr val="tx1"/>
                </a:solidFill>
              </a:rPr>
              <a:t>[3]</a:t>
            </a:r>
            <a:r>
              <a:rPr lang="pl-PL" dirty="0">
                <a:solidFill>
                  <a:schemeClr val="tx1"/>
                </a:solidFill>
              </a:rPr>
              <a:t>. Liczebność </a:t>
            </a:r>
            <a:r>
              <a:rPr lang="pl-PL" dirty="0" smtClean="0">
                <a:solidFill>
                  <a:schemeClr val="tx1"/>
                </a:solidFill>
              </a:rPr>
              <a:t>populacji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bałtyckiej </a:t>
            </a:r>
            <a:r>
              <a:rPr lang="pl-PL" dirty="0">
                <a:solidFill>
                  <a:schemeClr val="tx1"/>
                </a:solidFill>
              </a:rPr>
              <a:t>szacuje się na 24,5 tysięcy osobników</a:t>
            </a:r>
            <a:r>
              <a:rPr lang="pl-PL" baseline="30000" dirty="0">
                <a:solidFill>
                  <a:schemeClr val="tx1"/>
                </a:solidFill>
              </a:rPr>
              <a:t>[4]</a:t>
            </a:r>
            <a:r>
              <a:rPr lang="pl-PL" dirty="0">
                <a:solidFill>
                  <a:schemeClr val="tx1"/>
                </a:solidFill>
              </a:rPr>
              <a:t>. W XIX wieku w Bałtyku było ich ok. 90-100 tysięcy, a na przełomie lat 70. i 80. XX wieku tylko 3-4 tys.</a:t>
            </a:r>
            <a:r>
              <a:rPr lang="pl-PL" baseline="30000" dirty="0">
                <a:solidFill>
                  <a:schemeClr val="tx1"/>
                </a:solidFill>
              </a:rPr>
              <a:t>[5]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r="9987"/>
          <a:stretch>
            <a:fillRect/>
          </a:stretch>
        </p:blipFill>
        <p:spPr>
          <a:xfrm rot="560616">
            <a:off x="838200" y="1371600"/>
            <a:ext cx="3877816" cy="3181798"/>
          </a:xfrm>
        </p:spPr>
      </p:pic>
    </p:spTree>
    <p:extLst>
      <p:ext uri="{BB962C8B-B14F-4D97-AF65-F5344CB8AC3E}">
        <p14:creationId xmlns:p14="http://schemas.microsoft.com/office/powerpoint/2010/main" val="3526824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Krzywy dom w Sopocie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788025" y="2785533"/>
            <a:ext cx="3898776" cy="3235755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Krzywy Domek</a:t>
            </a:r>
            <a:r>
              <a:rPr lang="pl-PL" dirty="0">
                <a:solidFill>
                  <a:schemeClr val="tx1"/>
                </a:solidFill>
              </a:rPr>
              <a:t> – został zbudowany w Sopocie przy ul. Bohaterów Monte Cassino 53 według projektu architektów Szotyńskich i Zaleskiego, którego inspiracją były rysunki Jana Marcina Szancera i Pera Dahlberga.</a:t>
            </a:r>
          </a:p>
          <a:p>
            <a:r>
              <a:rPr lang="pl-PL" dirty="0">
                <a:solidFill>
                  <a:schemeClr val="tx1"/>
                </a:solidFill>
              </a:rPr>
              <a:t>Obiekt stanowi część Centrum Handlowego „Rezydent”. Na parterze mieszczą się pomieszczenia handlowe, lokal gastronomiczny i salon gier. Budynek jest też siedzibą m.in. oddziału regionalnego Radia RMF FM oraz RMF </a:t>
            </a:r>
            <a:r>
              <a:rPr lang="pl-PL" dirty="0" smtClean="0">
                <a:solidFill>
                  <a:schemeClr val="tx1"/>
                </a:solidFill>
              </a:rPr>
              <a:t>Maxxx</a:t>
            </a:r>
            <a:r>
              <a:rPr lang="pl-PL" baseline="30000" dirty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>
          <a:xfrm rot="457409">
            <a:off x="361825" y="961344"/>
            <a:ext cx="4066159" cy="3336336"/>
          </a:xfrm>
        </p:spPr>
      </p:pic>
    </p:spTree>
    <p:extLst>
      <p:ext uri="{BB962C8B-B14F-4D97-AF65-F5344CB8AC3E}">
        <p14:creationId xmlns:p14="http://schemas.microsoft.com/office/powerpoint/2010/main" val="4046467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209</TotalTime>
  <Words>1181</Words>
  <Application>Microsoft Office PowerPoint</Application>
  <PresentationFormat>Pokaz na ekranie (4:3)</PresentationFormat>
  <Paragraphs>80</Paragraphs>
  <Slides>22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Kształt fali</vt:lpstr>
      <vt:lpstr>Zapraszamy do Trójmiasta</vt:lpstr>
      <vt:lpstr>Sopot</vt:lpstr>
      <vt:lpstr>Molo w Sopocie</vt:lpstr>
      <vt:lpstr>Plaża nad Bałtykiem  w Sopocie</vt:lpstr>
      <vt:lpstr>Hotel GRANT w Sopocie</vt:lpstr>
      <vt:lpstr>  Morświn</vt:lpstr>
      <vt:lpstr>Mewa </vt:lpstr>
      <vt:lpstr>Foka Szara</vt:lpstr>
      <vt:lpstr>Krzywy dom w Sopocie</vt:lpstr>
      <vt:lpstr>Gdańsk</vt:lpstr>
      <vt:lpstr>Fontanna Neptuna</vt:lpstr>
      <vt:lpstr>Stare Miasto w Gdańsku</vt:lpstr>
      <vt:lpstr>Pomnik Wersteplatte</vt:lpstr>
      <vt:lpstr>Herb Gdańska</vt:lpstr>
      <vt:lpstr>Kościół N.M.P.</vt:lpstr>
      <vt:lpstr>Zielona Brama</vt:lpstr>
      <vt:lpstr>Gdynia</vt:lpstr>
      <vt:lpstr>Herb Gdyni</vt:lpstr>
      <vt:lpstr>Muzeum Gdyni</vt:lpstr>
      <vt:lpstr>Para Kaszubów Na ławce</vt:lpstr>
      <vt:lpstr> ORP Błyskawica muzea i Skanseny </vt:lpstr>
      <vt:lpstr>Dziękujemy za uwagę.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Kancelaria</cp:lastModifiedBy>
  <cp:revision>20</cp:revision>
  <dcterms:created xsi:type="dcterms:W3CDTF">2015-02-21T08:59:52Z</dcterms:created>
  <dcterms:modified xsi:type="dcterms:W3CDTF">2015-03-27T11:21:31Z</dcterms:modified>
</cp:coreProperties>
</file>